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71" r:id="rId5"/>
    <p:sldId id="270" r:id="rId6"/>
    <p:sldId id="277" r:id="rId7"/>
    <p:sldId id="278" r:id="rId8"/>
    <p:sldId id="273" r:id="rId9"/>
    <p:sldId id="263" r:id="rId10"/>
    <p:sldId id="275" r:id="rId11"/>
    <p:sldId id="276" r:id="rId12"/>
    <p:sldId id="285" r:id="rId13"/>
    <p:sldId id="284" r:id="rId14"/>
    <p:sldId id="286" r:id="rId15"/>
    <p:sldId id="287" r:id="rId16"/>
    <p:sldId id="288" r:id="rId17"/>
    <p:sldId id="26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A21F"/>
    <a:srgbClr val="EDD0BE"/>
    <a:srgbClr val="B8835C"/>
    <a:srgbClr val="E4B79C"/>
    <a:srgbClr val="E6D3C5"/>
    <a:srgbClr val="F9F4F1"/>
    <a:srgbClr val="DEA886"/>
    <a:srgbClr val="DEC6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11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680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08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356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132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851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4941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8606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576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741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4677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37266-5F83-43E5-8B4C-B854B0D57007}" type="datetimeFigureOut">
              <a:rPr lang="ko-KR" altLang="en-US" smtClean="0"/>
              <a:t>2018-12-20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46BDD-A26E-4F85-89E7-DC9BEA8242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277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2876550"/>
            <a:ext cx="12192000" cy="3981450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9926" y="1905001"/>
            <a:ext cx="5998744" cy="1981200"/>
          </a:xfrm>
          <a:prstGeom prst="rect">
            <a:avLst/>
          </a:prstGeom>
        </p:spPr>
      </p:pic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1659104" y="2176635"/>
            <a:ext cx="5444791" cy="139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20000"/>
              </a:lnSpc>
            </a:pPr>
            <a:r>
              <a:rPr lang="en-US" altLang="ko-KR" sz="3700" spc="600" dirty="0">
                <a:solidFill>
                  <a:schemeClr val="bg2">
                    <a:lumMod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Avoiding 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3700" spc="600" dirty="0">
                <a:solidFill>
                  <a:schemeClr val="bg2">
                    <a:lumMod val="2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Segoe UI Black" panose="020B0A02040204020203" pitchFamily="34" charset="0"/>
              </a:rPr>
              <a:t>Start Game</a:t>
            </a:r>
            <a:endParaRPr lang="ru-RU" altLang="ko-KR" sz="3700" spc="600" dirty="0">
              <a:solidFill>
                <a:schemeClr val="bg2">
                  <a:lumMod val="2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Segoe UI Black" panose="020B0A02040204020203" pitchFamily="34" charset="0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7696200" y="5289424"/>
            <a:ext cx="2701591" cy="1020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2017116261 </a:t>
            </a:r>
            <a:r>
              <a:rPr lang="ko-KR" altLang="en-US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나지혜</a:t>
            </a:r>
            <a:endParaRPr lang="en-US" altLang="ko-KR" sz="1400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2017111620 </a:t>
            </a:r>
            <a:r>
              <a:rPr lang="ko-KR" alt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정다윤</a:t>
            </a:r>
            <a:endParaRPr lang="en-US" altLang="ko-KR" sz="1400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sz="1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2013105079 </a:t>
            </a:r>
            <a:r>
              <a:rPr lang="ko-KR" altLang="en-US" sz="1400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이중혁</a:t>
            </a:r>
            <a:endParaRPr lang="en-US" altLang="ko-KR" sz="1400" spc="300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762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60481" y="635126"/>
            <a:ext cx="6352613" cy="65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2800" b="1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Implementation Changing Part</a:t>
            </a:r>
            <a:endParaRPr lang="ru-RU" altLang="ko-KR" sz="2800" b="1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1" name="Group 392"/>
          <p:cNvGrpSpPr/>
          <p:nvPr/>
        </p:nvGrpSpPr>
        <p:grpSpPr>
          <a:xfrm>
            <a:off x="0" y="1397411"/>
            <a:ext cx="8675147" cy="127210"/>
            <a:chOff x="0" y="0"/>
            <a:chExt cx="11657498" cy="0"/>
          </a:xfrm>
        </p:grpSpPr>
        <p:sp>
          <p:nvSpPr>
            <p:cNvPr id="12" name="Shape 390"/>
            <p:cNvSpPr/>
            <p:nvPr/>
          </p:nvSpPr>
          <p:spPr>
            <a:xfrm>
              <a:off x="0" y="0"/>
              <a:ext cx="11657498" cy="0"/>
            </a:xfrm>
            <a:prstGeom prst="line">
              <a:avLst/>
            </a:prstGeom>
            <a:noFill/>
            <a:ln w="25400" cap="flat">
              <a:solidFill>
                <a:srgbClr val="E5E5E5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" name="Shape 391"/>
            <p:cNvSpPr/>
            <p:nvPr/>
          </p:nvSpPr>
          <p:spPr>
            <a:xfrm>
              <a:off x="12700" y="0"/>
              <a:ext cx="1456385" cy="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7848A12-E683-48F5-BF0B-D57FBEB2079A}"/>
              </a:ext>
            </a:extLst>
          </p:cNvPr>
          <p:cNvSpPr/>
          <p:nvPr/>
        </p:nvSpPr>
        <p:spPr bwMode="auto">
          <a:xfrm>
            <a:off x="2300663" y="1640158"/>
            <a:ext cx="8424862" cy="4354512"/>
          </a:xfrm>
          <a:prstGeom prst="roundRect">
            <a:avLst/>
          </a:prstGeom>
          <a:noFill/>
          <a:ln w="57150" cap="flat" cmpd="sng" algn="ctr">
            <a:solidFill>
              <a:srgbClr val="F3A21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defTabSz="895350" eaLnBrk="1" hangingPunct="1">
              <a:buSzPct val="120000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defTabSz="895350" eaLnBrk="1" hangingPunct="1">
              <a:buSzPct val="120000"/>
              <a:defRPr/>
            </a:pP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4C67049A-62D0-400B-8DA4-AE8A1E82DB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481" y="1583040"/>
            <a:ext cx="471462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DEAD</a:t>
            </a:r>
          </a:p>
        </p:txBody>
      </p:sp>
      <p:pic>
        <p:nvPicPr>
          <p:cNvPr id="24" name="그래픽 3" descr="남자">
            <a:extLst>
              <a:ext uri="{FF2B5EF4-FFF2-40B4-BE49-F238E27FC236}">
                <a16:creationId xmlns:a16="http://schemas.microsoft.com/office/drawing/2014/main" id="{F9B96794-713A-4673-A46F-BEF85300538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5976" y="2414588"/>
            <a:ext cx="1330325" cy="1330325"/>
          </a:xfrm>
          <a:prstGeom prst="rect">
            <a:avLst/>
          </a:prstGeom>
        </p:spPr>
      </p:pic>
      <p:sp>
        <p:nvSpPr>
          <p:cNvPr id="25" name="화살표: 오른쪽 6">
            <a:extLst>
              <a:ext uri="{FF2B5EF4-FFF2-40B4-BE49-F238E27FC236}">
                <a16:creationId xmlns:a16="http://schemas.microsoft.com/office/drawing/2014/main" id="{8354D0D5-F6D4-43C0-9145-FF57807BDE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7551" y="2711450"/>
            <a:ext cx="1328738" cy="654050"/>
          </a:xfrm>
          <a:prstGeom prst="rightArrow">
            <a:avLst>
              <a:gd name="adj1" fmla="val 50000"/>
              <a:gd name="adj2" fmla="val 49914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742950" indent="-28575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2pPr>
            <a:lvl3pPr marL="11430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3pPr>
            <a:lvl4pPr marL="16002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4pPr>
            <a:lvl5pPr marL="20574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5pPr>
            <a:lvl6pPr marL="25146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6pPr>
            <a:lvl7pPr marL="29718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7pPr>
            <a:lvl8pPr marL="34290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8pPr>
            <a:lvl9pPr marL="38862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9pPr>
          </a:lstStyle>
          <a:p>
            <a:pPr eaLnBrk="1" hangingPunct="1"/>
            <a:endParaRPr lang="ko-KR" altLang="en-US"/>
          </a:p>
        </p:txBody>
      </p:sp>
      <p:pic>
        <p:nvPicPr>
          <p:cNvPr id="26" name="그래픽 9" descr="닫기">
            <a:extLst>
              <a:ext uri="{FF2B5EF4-FFF2-40B4-BE49-F238E27FC236}">
                <a16:creationId xmlns:a16="http://schemas.microsoft.com/office/drawing/2014/main" id="{E2275BDE-5CB2-4CD2-9012-DF38C50841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0726" y="2368550"/>
            <a:ext cx="1330325" cy="1330325"/>
          </a:xfrm>
          <a:prstGeom prst="rect">
            <a:avLst/>
          </a:prstGeom>
        </p:spPr>
      </p:pic>
      <p:sp>
        <p:nvSpPr>
          <p:cNvPr id="27" name="화살표: 오른쪽 21">
            <a:extLst>
              <a:ext uri="{FF2B5EF4-FFF2-40B4-BE49-F238E27FC236}">
                <a16:creationId xmlns:a16="http://schemas.microsoft.com/office/drawing/2014/main" id="{3473D8FE-3FD1-427C-B4BE-87418C856E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97551" y="4460875"/>
            <a:ext cx="1328738" cy="654050"/>
          </a:xfrm>
          <a:prstGeom prst="rightArrow">
            <a:avLst>
              <a:gd name="adj1" fmla="val 50000"/>
              <a:gd name="adj2" fmla="val 49914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742950" indent="-28575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2pPr>
            <a:lvl3pPr marL="11430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3pPr>
            <a:lvl4pPr marL="16002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4pPr>
            <a:lvl5pPr marL="20574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5pPr>
            <a:lvl6pPr marL="25146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6pPr>
            <a:lvl7pPr marL="29718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7pPr>
            <a:lvl8pPr marL="34290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8pPr>
            <a:lvl9pPr marL="38862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9pPr>
          </a:lstStyle>
          <a:p>
            <a:pPr eaLnBrk="1" hangingPunct="1"/>
            <a:endParaRPr lang="ko-KR" altLang="en-US"/>
          </a:p>
        </p:txBody>
      </p:sp>
      <p:pic>
        <p:nvPicPr>
          <p:cNvPr id="28" name="그래픽 17" descr="팀">
            <a:extLst>
              <a:ext uri="{FF2B5EF4-FFF2-40B4-BE49-F238E27FC236}">
                <a16:creationId xmlns:a16="http://schemas.microsoft.com/office/drawing/2014/main" id="{0DAC9F1D-E0B2-44AF-9F03-C7D52F3DA3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914" y="4264025"/>
            <a:ext cx="1908175" cy="914400"/>
          </a:xfrm>
          <a:prstGeom prst="rect">
            <a:avLst/>
          </a:prstGeom>
        </p:spPr>
      </p:pic>
      <p:pic>
        <p:nvPicPr>
          <p:cNvPr id="29" name="그래픽 5" descr="두 남자">
            <a:extLst>
              <a:ext uri="{FF2B5EF4-FFF2-40B4-BE49-F238E27FC236}">
                <a16:creationId xmlns:a16="http://schemas.microsoft.com/office/drawing/2014/main" id="{A70D5196-51A1-4B41-BDDF-DD119842A7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639" y="4203700"/>
            <a:ext cx="1687512" cy="108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488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60481" y="635126"/>
            <a:ext cx="6352613" cy="65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2800" b="1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Implementation Changing Part</a:t>
            </a:r>
            <a:endParaRPr lang="ru-RU" altLang="ko-KR" sz="2800" b="1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1" name="Group 392"/>
          <p:cNvGrpSpPr/>
          <p:nvPr/>
        </p:nvGrpSpPr>
        <p:grpSpPr>
          <a:xfrm>
            <a:off x="0" y="1397411"/>
            <a:ext cx="8675147" cy="127210"/>
            <a:chOff x="0" y="0"/>
            <a:chExt cx="11657498" cy="0"/>
          </a:xfrm>
        </p:grpSpPr>
        <p:sp>
          <p:nvSpPr>
            <p:cNvPr id="12" name="Shape 390"/>
            <p:cNvSpPr/>
            <p:nvPr/>
          </p:nvSpPr>
          <p:spPr>
            <a:xfrm>
              <a:off x="0" y="0"/>
              <a:ext cx="11657498" cy="0"/>
            </a:xfrm>
            <a:prstGeom prst="line">
              <a:avLst/>
            </a:prstGeom>
            <a:noFill/>
            <a:ln w="25400" cap="flat">
              <a:solidFill>
                <a:srgbClr val="E5E5E5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" name="Shape 391"/>
            <p:cNvSpPr/>
            <p:nvPr/>
          </p:nvSpPr>
          <p:spPr>
            <a:xfrm>
              <a:off x="12700" y="0"/>
              <a:ext cx="1456385" cy="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7848A12-E683-48F5-BF0B-D57FBEB2079A}"/>
              </a:ext>
            </a:extLst>
          </p:cNvPr>
          <p:cNvSpPr/>
          <p:nvPr/>
        </p:nvSpPr>
        <p:spPr bwMode="auto">
          <a:xfrm>
            <a:off x="7459757" y="1508628"/>
            <a:ext cx="4386345" cy="5130577"/>
          </a:xfrm>
          <a:prstGeom prst="roundRect">
            <a:avLst/>
          </a:prstGeom>
          <a:noFill/>
          <a:ln w="57150" cap="flat" cmpd="sng" algn="ctr">
            <a:solidFill>
              <a:srgbClr val="F3A21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algn="ctr" defTabSz="895350" eaLnBrk="1" hangingPunct="1">
              <a:buSzPct val="120000"/>
              <a:defRPr/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  <a:cs typeface="Arial" charset="0"/>
            </a:endParaRPr>
          </a:p>
          <a:p>
            <a:pPr algn="ctr" defTabSz="895350" eaLnBrk="1" hangingPunct="1">
              <a:buSzPct val="120000"/>
              <a:defRPr/>
            </a:pP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캐릭터가 </a:t>
            </a:r>
            <a:r>
              <a:rPr lang="ko-KR" altLang="en-US" sz="2400" dirty="0" err="1"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움직이는것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  <a:cs typeface="Arial" charset="0"/>
            </a:endParaRPr>
          </a:p>
          <a:p>
            <a:pPr algn="ctr" defTabSz="895350" eaLnBrk="1" hangingPunct="1">
              <a:buSzPct val="120000"/>
              <a:defRPr/>
            </a:pP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폭탄과 생명을 그리는 것이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  <a:cs typeface="Arial" charset="0"/>
            </a:endParaRPr>
          </a:p>
          <a:p>
            <a:pPr algn="ctr" defTabSz="895350" eaLnBrk="1" hangingPunct="1">
              <a:buSzPct val="120000"/>
              <a:defRPr/>
            </a:pP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함께 실행  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  <a:cs typeface="Arial" charset="0"/>
            </a:endParaRPr>
          </a:p>
          <a:p>
            <a:pPr algn="ctr" defTabSz="895350" eaLnBrk="1" hangingPunct="1">
              <a:buSzPct val="120000"/>
              <a:defRPr/>
            </a:pP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  <a:cs typeface="Arial" charset="0"/>
            </a:endParaRPr>
          </a:p>
          <a:p>
            <a:pPr algn="ctr" defTabSz="895350" eaLnBrk="1" hangingPunct="1">
              <a:buSzPct val="120000"/>
              <a:defRPr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=&gt;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계속해서 커서가 </a:t>
            </a:r>
            <a:endParaRPr lang="en-US" altLang="ko-KR" sz="2400" dirty="0">
              <a:latin typeface="맑은 고딕" panose="020B0503020000020004" pitchFamily="50" charset="-127"/>
              <a:ea typeface="맑은 고딕" panose="020B0503020000020004" pitchFamily="50" charset="-127"/>
              <a:cs typeface="Arial" charset="0"/>
            </a:endParaRPr>
          </a:p>
          <a:p>
            <a:pPr algn="ctr" defTabSz="895350" eaLnBrk="1" hangingPunct="1">
              <a:buSzPct val="120000"/>
              <a:defRPr/>
            </a:pPr>
            <a:r>
              <a:rPr lang="en-US" altLang="ko-KR" sz="2400" dirty="0"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    </a:t>
            </a:r>
            <a:r>
              <a:rPr lang="ko-KR" altLang="en-US" sz="2400" dirty="0">
                <a:latin typeface="맑은 고딕" panose="020B0503020000020004" pitchFamily="50" charset="-127"/>
                <a:ea typeface="맑은 고딕" panose="020B0503020000020004" pitchFamily="50" charset="-127"/>
                <a:cs typeface="Arial" charset="0"/>
              </a:rPr>
              <a:t>움직이는게 보임</a:t>
            </a: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4C67049A-62D0-400B-8DA4-AE8A1E82DB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481" y="1583040"/>
            <a:ext cx="471462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CURSER</a:t>
            </a:r>
          </a:p>
        </p:txBody>
      </p:sp>
      <p:pic>
        <p:nvPicPr>
          <p:cNvPr id="15" name="그림 1">
            <a:extLst>
              <a:ext uri="{FF2B5EF4-FFF2-40B4-BE49-F238E27FC236}">
                <a16:creationId xmlns:a16="http://schemas.microsoft.com/office/drawing/2014/main" id="{402369A1-BB28-4798-84D7-0CF8FE1DCD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60" r="26230"/>
          <a:stretch/>
        </p:blipFill>
        <p:spPr bwMode="auto">
          <a:xfrm>
            <a:off x="2334670" y="1504325"/>
            <a:ext cx="4805867" cy="5130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C6CB015D-3876-4782-ADE5-0AC150423DAE}"/>
              </a:ext>
            </a:extLst>
          </p:cNvPr>
          <p:cNvSpPr/>
          <p:nvPr/>
        </p:nvSpPr>
        <p:spPr>
          <a:xfrm>
            <a:off x="5388962" y="4880223"/>
            <a:ext cx="719191" cy="719191"/>
          </a:xfrm>
          <a:prstGeom prst="ellips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951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81029" y="80322"/>
            <a:ext cx="6352613" cy="735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Void </a:t>
            </a:r>
            <a:r>
              <a:rPr lang="en-US" altLang="ko-KR" sz="32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print_bad_item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(void)</a:t>
            </a:r>
            <a:endParaRPr lang="ru-RU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A18409-E8EA-4B99-B97D-A2DD33D1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9" name="내용 개체 틀 4">
            <a:extLst>
              <a:ext uri="{FF2B5EF4-FFF2-40B4-BE49-F238E27FC236}">
                <a16:creationId xmlns:a16="http://schemas.microsoft.com/office/drawing/2014/main" id="{7103C530-C039-4FBB-82C5-4925350DAF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63" t="13628" r="14723" b="20435"/>
          <a:stretch/>
        </p:blipFill>
        <p:spPr>
          <a:xfrm>
            <a:off x="245335" y="764245"/>
            <a:ext cx="5228663" cy="5881103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513D974C-783E-43E6-B94A-67B9478A4F4D}"/>
              </a:ext>
            </a:extLst>
          </p:cNvPr>
          <p:cNvSpPr/>
          <p:nvPr/>
        </p:nvSpPr>
        <p:spPr>
          <a:xfrm>
            <a:off x="323217" y="1058337"/>
            <a:ext cx="4183469" cy="28379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B6CC12E0-8741-48E4-A988-69B857D21E45}"/>
              </a:ext>
            </a:extLst>
          </p:cNvPr>
          <p:cNvSpPr/>
          <p:nvPr/>
        </p:nvSpPr>
        <p:spPr>
          <a:xfrm>
            <a:off x="1313818" y="3429000"/>
            <a:ext cx="3269068" cy="381000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설명선: 선 21">
            <a:extLst>
              <a:ext uri="{FF2B5EF4-FFF2-40B4-BE49-F238E27FC236}">
                <a16:creationId xmlns:a16="http://schemas.microsoft.com/office/drawing/2014/main" id="{72037C1F-56B4-491D-A5D4-9AF413D1A2BC}"/>
              </a:ext>
            </a:extLst>
          </p:cNvPr>
          <p:cNvSpPr/>
          <p:nvPr/>
        </p:nvSpPr>
        <p:spPr>
          <a:xfrm>
            <a:off x="6303953" y="866609"/>
            <a:ext cx="4761314" cy="1332061"/>
          </a:xfrm>
          <a:prstGeom prst="borderCallout1">
            <a:avLst>
              <a:gd name="adj1" fmla="val 49440"/>
              <a:gd name="adj2" fmla="val 1368"/>
              <a:gd name="adj3" fmla="val 28632"/>
              <a:gd name="adj4" fmla="val -37413"/>
            </a:avLst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폭탄</a:t>
            </a:r>
            <a:r>
              <a:rPr lang="en-US" altLang="ko-KR" dirty="0">
                <a:solidFill>
                  <a:schemeClr val="tx1"/>
                </a:solidFill>
              </a:rPr>
              <a:t>(*)</a:t>
            </a:r>
            <a:r>
              <a:rPr lang="ko-KR" altLang="en-US" dirty="0">
                <a:solidFill>
                  <a:schemeClr val="tx1"/>
                </a:solidFill>
              </a:rPr>
              <a:t>이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캐릭터의 위치와 같을 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수명</a:t>
            </a:r>
            <a:r>
              <a:rPr lang="en-US" altLang="ko-KR" dirty="0">
                <a:solidFill>
                  <a:schemeClr val="tx1"/>
                </a:solidFill>
              </a:rPr>
              <a:t>(life)</a:t>
            </a:r>
            <a:r>
              <a:rPr lang="ko-KR" altLang="en-US" dirty="0">
                <a:solidFill>
                  <a:schemeClr val="tx1"/>
                </a:solidFill>
              </a:rPr>
              <a:t>이 </a:t>
            </a:r>
            <a:r>
              <a:rPr lang="ko-KR" altLang="en-US" dirty="0" err="1">
                <a:solidFill>
                  <a:schemeClr val="tx1"/>
                </a:solidFill>
              </a:rPr>
              <a:t>줄어듬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1A4EB21D-6C31-4408-B0C8-1467BA31E5CF}"/>
              </a:ext>
            </a:extLst>
          </p:cNvPr>
          <p:cNvCxnSpPr>
            <a:cxnSpLocks/>
            <a:stCxn id="21" idx="3"/>
            <a:endCxn id="22" idx="2"/>
          </p:cNvCxnSpPr>
          <p:nvPr/>
        </p:nvCxnSpPr>
        <p:spPr>
          <a:xfrm flipV="1">
            <a:off x="4582886" y="1532640"/>
            <a:ext cx="1721067" cy="2086860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8DC028CE-388B-40C0-B8C1-36D1E56C3DE1}"/>
              </a:ext>
            </a:extLst>
          </p:cNvPr>
          <p:cNvSpPr/>
          <p:nvPr/>
        </p:nvSpPr>
        <p:spPr>
          <a:xfrm>
            <a:off x="1295402" y="5232057"/>
            <a:ext cx="3287486" cy="1052198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설명선: 선 25">
            <a:extLst>
              <a:ext uri="{FF2B5EF4-FFF2-40B4-BE49-F238E27FC236}">
                <a16:creationId xmlns:a16="http://schemas.microsoft.com/office/drawing/2014/main" id="{C0263AF9-B837-4ECA-8273-C50C20F773F1}"/>
              </a:ext>
            </a:extLst>
          </p:cNvPr>
          <p:cNvSpPr/>
          <p:nvPr/>
        </p:nvSpPr>
        <p:spPr>
          <a:xfrm>
            <a:off x="6542481" y="3704796"/>
            <a:ext cx="4761314" cy="1332061"/>
          </a:xfrm>
          <a:prstGeom prst="borderCallout1">
            <a:avLst>
              <a:gd name="adj1" fmla="val 49440"/>
              <a:gd name="adj2" fmla="val 1368"/>
              <a:gd name="adj3" fmla="val 153665"/>
              <a:gd name="adj4" fmla="val -40614"/>
            </a:avLst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수명이 </a:t>
            </a:r>
            <a:r>
              <a:rPr lang="en-US" altLang="ko-KR" dirty="0">
                <a:solidFill>
                  <a:schemeClr val="tx1"/>
                </a:solidFill>
              </a:rPr>
              <a:t>0</a:t>
            </a:r>
            <a:r>
              <a:rPr lang="ko-KR" altLang="en-US" dirty="0">
                <a:solidFill>
                  <a:schemeClr val="tx1"/>
                </a:solidFill>
              </a:rPr>
              <a:t>이 </a:t>
            </a:r>
            <a:r>
              <a:rPr lang="ko-KR" altLang="en-US" dirty="0" err="1">
                <a:solidFill>
                  <a:schemeClr val="tx1"/>
                </a:solidFill>
              </a:rPr>
              <a:t>됐을</a:t>
            </a:r>
            <a:r>
              <a:rPr lang="ko-KR" altLang="en-US" dirty="0">
                <a:solidFill>
                  <a:schemeClr val="tx1"/>
                </a:solidFill>
              </a:rPr>
              <a:t> 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endGame</a:t>
            </a:r>
            <a:r>
              <a:rPr lang="en-US" altLang="ko-KR" dirty="0">
                <a:solidFill>
                  <a:schemeClr val="tx1"/>
                </a:solidFill>
              </a:rPr>
              <a:t>() </a:t>
            </a:r>
            <a:r>
              <a:rPr lang="ko-KR" altLang="en-US" dirty="0">
                <a:solidFill>
                  <a:schemeClr val="tx1"/>
                </a:solidFill>
              </a:rPr>
              <a:t>함수로 가게 됨</a:t>
            </a:r>
          </a:p>
        </p:txBody>
      </p:sp>
    </p:spTree>
    <p:extLst>
      <p:ext uri="{BB962C8B-B14F-4D97-AF65-F5344CB8AC3E}">
        <p14:creationId xmlns:p14="http://schemas.microsoft.com/office/powerpoint/2010/main" val="3835431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81029" y="80322"/>
            <a:ext cx="6352613" cy="735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Void </a:t>
            </a:r>
            <a:r>
              <a:rPr lang="en-US" altLang="ko-KR" sz="3200" dirty="0" err="1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print_bad_item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(void)</a:t>
            </a:r>
            <a:endParaRPr lang="ru-RU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1" name="Group 392"/>
          <p:cNvGrpSpPr/>
          <p:nvPr/>
        </p:nvGrpSpPr>
        <p:grpSpPr>
          <a:xfrm>
            <a:off x="1" y="832334"/>
            <a:ext cx="4714624" cy="352985"/>
            <a:chOff x="0" y="0"/>
            <a:chExt cx="11657498" cy="0"/>
          </a:xfrm>
        </p:grpSpPr>
        <p:sp>
          <p:nvSpPr>
            <p:cNvPr id="12" name="Shape 390"/>
            <p:cNvSpPr/>
            <p:nvPr/>
          </p:nvSpPr>
          <p:spPr>
            <a:xfrm>
              <a:off x="0" y="0"/>
              <a:ext cx="11657498" cy="0"/>
            </a:xfrm>
            <a:prstGeom prst="line">
              <a:avLst/>
            </a:prstGeom>
            <a:noFill/>
            <a:ln w="25400" cap="flat">
              <a:solidFill>
                <a:srgbClr val="E5E5E5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" name="Shape 391"/>
            <p:cNvSpPr/>
            <p:nvPr/>
          </p:nvSpPr>
          <p:spPr>
            <a:xfrm>
              <a:off x="12700" y="0"/>
              <a:ext cx="1456385" cy="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pic>
        <p:nvPicPr>
          <p:cNvPr id="27" name="내용 개체 틀 4">
            <a:extLst>
              <a:ext uri="{FF2B5EF4-FFF2-40B4-BE49-F238E27FC236}">
                <a16:creationId xmlns:a16="http://schemas.microsoft.com/office/drawing/2014/main" id="{488A361E-0800-4263-9279-AAC3F3E490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7" t="13069" r="4008" b="22434"/>
          <a:stretch/>
        </p:blipFill>
        <p:spPr>
          <a:xfrm>
            <a:off x="944801" y="957395"/>
            <a:ext cx="5600970" cy="5768163"/>
          </a:xfrm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3F827108-7979-4F54-969D-15EC7FB18B5B}"/>
              </a:ext>
            </a:extLst>
          </p:cNvPr>
          <p:cNvSpPr/>
          <p:nvPr/>
        </p:nvSpPr>
        <p:spPr>
          <a:xfrm>
            <a:off x="944800" y="957396"/>
            <a:ext cx="3853407" cy="28379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3A96C17-EA22-47FC-8534-A60E98388678}"/>
              </a:ext>
            </a:extLst>
          </p:cNvPr>
          <p:cNvSpPr/>
          <p:nvPr/>
        </p:nvSpPr>
        <p:spPr>
          <a:xfrm>
            <a:off x="980939" y="2712565"/>
            <a:ext cx="3853407" cy="28379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설명선: 선 29">
            <a:extLst>
              <a:ext uri="{FF2B5EF4-FFF2-40B4-BE49-F238E27FC236}">
                <a16:creationId xmlns:a16="http://schemas.microsoft.com/office/drawing/2014/main" id="{5BB09674-664D-4E09-BE66-6350324765A7}"/>
              </a:ext>
            </a:extLst>
          </p:cNvPr>
          <p:cNvSpPr/>
          <p:nvPr/>
        </p:nvSpPr>
        <p:spPr>
          <a:xfrm>
            <a:off x="6961675" y="946819"/>
            <a:ext cx="4761314" cy="1332061"/>
          </a:xfrm>
          <a:prstGeom prst="borderCallout1">
            <a:avLst>
              <a:gd name="adj1" fmla="val 49440"/>
              <a:gd name="adj2" fmla="val 1368"/>
              <a:gd name="adj3" fmla="val 9019"/>
              <a:gd name="adj4" fmla="val -46101"/>
            </a:avLst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폭탄</a:t>
            </a:r>
            <a:r>
              <a:rPr lang="en-US" altLang="ko-KR" dirty="0">
                <a:solidFill>
                  <a:schemeClr val="tx1"/>
                </a:solidFill>
              </a:rPr>
              <a:t>(*)</a:t>
            </a:r>
            <a:r>
              <a:rPr lang="ko-KR" altLang="en-US" dirty="0">
                <a:solidFill>
                  <a:schemeClr val="tx1"/>
                </a:solidFill>
              </a:rPr>
              <a:t>이 바닥에 떨어졌을 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sz="1100" dirty="0">
                <a:solidFill>
                  <a:schemeClr val="tx1"/>
                </a:solidFill>
              </a:rPr>
              <a:t>(MAP_Y : </a:t>
            </a:r>
            <a:r>
              <a:rPr lang="ko-KR" altLang="en-US" sz="1100" dirty="0">
                <a:solidFill>
                  <a:schemeClr val="tx1"/>
                </a:solidFill>
              </a:rPr>
              <a:t>바닥위치</a:t>
            </a:r>
            <a:r>
              <a:rPr lang="en-US" altLang="ko-KR" sz="1100" dirty="0">
                <a:solidFill>
                  <a:schemeClr val="tx1"/>
                </a:solidFill>
              </a:rPr>
              <a:t>)</a:t>
            </a:r>
          </a:p>
          <a:p>
            <a:pPr algn="ctr"/>
            <a:endParaRPr lang="en-US" altLang="ko-KR" sz="1100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</a:t>
            </a:r>
            <a:r>
              <a:rPr lang="en-US" altLang="ko-KR" dirty="0" err="1">
                <a:solidFill>
                  <a:schemeClr val="tx1"/>
                </a:solidFill>
              </a:rPr>
              <a:t>count_bad_item</a:t>
            </a:r>
            <a:r>
              <a:rPr lang="en-US" altLang="ko-KR" dirty="0">
                <a:solidFill>
                  <a:schemeClr val="tx1"/>
                </a:solidFill>
              </a:rPr>
              <a:t> ++ (</a:t>
            </a:r>
            <a:r>
              <a:rPr lang="ko-KR" altLang="en-US" dirty="0">
                <a:solidFill>
                  <a:schemeClr val="tx1"/>
                </a:solidFill>
              </a:rPr>
              <a:t>떨어진 폭탄 개수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927CCE7-EE1F-4816-89AC-442F44C7DA3F}"/>
              </a:ext>
            </a:extLst>
          </p:cNvPr>
          <p:cNvCxnSpPr>
            <a:stCxn id="29" idx="3"/>
            <a:endCxn id="30" idx="2"/>
          </p:cNvCxnSpPr>
          <p:nvPr/>
        </p:nvCxnSpPr>
        <p:spPr>
          <a:xfrm flipV="1">
            <a:off x="4834346" y="1612850"/>
            <a:ext cx="2127329" cy="124161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23883767-B3EA-42F0-9B4A-633B60AA8D18}"/>
              </a:ext>
            </a:extLst>
          </p:cNvPr>
          <p:cNvSpPr/>
          <p:nvPr/>
        </p:nvSpPr>
        <p:spPr>
          <a:xfrm>
            <a:off x="944800" y="3699579"/>
            <a:ext cx="3853407" cy="28379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F234F29-FA92-4CE1-A987-ED158DF1487C}"/>
              </a:ext>
            </a:extLst>
          </p:cNvPr>
          <p:cNvSpPr/>
          <p:nvPr/>
        </p:nvSpPr>
        <p:spPr>
          <a:xfrm>
            <a:off x="973613" y="4751529"/>
            <a:ext cx="3853407" cy="283794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설명선: 선 33">
            <a:extLst>
              <a:ext uri="{FF2B5EF4-FFF2-40B4-BE49-F238E27FC236}">
                <a16:creationId xmlns:a16="http://schemas.microsoft.com/office/drawing/2014/main" id="{136C2CE9-71B0-4C93-BE0B-A175BCA4A8FC}"/>
              </a:ext>
            </a:extLst>
          </p:cNvPr>
          <p:cNvSpPr/>
          <p:nvPr/>
        </p:nvSpPr>
        <p:spPr>
          <a:xfrm>
            <a:off x="7001060" y="3719123"/>
            <a:ext cx="4761314" cy="1332061"/>
          </a:xfrm>
          <a:prstGeom prst="borderCallout1">
            <a:avLst>
              <a:gd name="adj1" fmla="val 49440"/>
              <a:gd name="adj2" fmla="val 1368"/>
              <a:gd name="adj3" fmla="val 9019"/>
              <a:gd name="adj4" fmla="val -46101"/>
            </a:avLst>
          </a:prstGeom>
          <a:noFill/>
          <a:ln w="3810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떨어진 폭탄의 개수와 총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떨어질 개수가 같아질 때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en-US" altLang="ko-KR" sz="1200" dirty="0" err="1">
                <a:solidFill>
                  <a:schemeClr val="tx1"/>
                </a:solidFill>
              </a:rPr>
              <a:t>max_bad_item</a:t>
            </a:r>
            <a:r>
              <a:rPr lang="en-US" altLang="ko-KR" sz="1200" dirty="0">
                <a:solidFill>
                  <a:schemeClr val="tx1"/>
                </a:solidFill>
              </a:rPr>
              <a:t> : </a:t>
            </a:r>
            <a:r>
              <a:rPr lang="ko-KR" altLang="en-US" sz="1200" dirty="0">
                <a:solidFill>
                  <a:schemeClr val="tx1"/>
                </a:solidFill>
              </a:rPr>
              <a:t>이 스테이지 에서 떨어질 폭탄 개수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endGame</a:t>
            </a:r>
            <a:r>
              <a:rPr lang="en-US" altLang="ko-KR" dirty="0">
                <a:solidFill>
                  <a:schemeClr val="tx1"/>
                </a:solidFill>
              </a:rPr>
              <a:t>() </a:t>
            </a:r>
            <a:r>
              <a:rPr lang="ko-KR" altLang="en-US" dirty="0">
                <a:solidFill>
                  <a:schemeClr val="tx1"/>
                </a:solidFill>
              </a:rPr>
              <a:t>함수로 가게 됨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다음 장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62C338C6-4C84-4DE5-AA7F-383135873E49}"/>
              </a:ext>
            </a:extLst>
          </p:cNvPr>
          <p:cNvCxnSpPr>
            <a:cxnSpLocks/>
            <a:stCxn id="33" idx="3"/>
            <a:endCxn id="34" idx="2"/>
          </p:cNvCxnSpPr>
          <p:nvPr/>
        </p:nvCxnSpPr>
        <p:spPr>
          <a:xfrm flipV="1">
            <a:off x="4827020" y="4385154"/>
            <a:ext cx="2174040" cy="508272"/>
          </a:xfrm>
          <a:prstGeom prst="line">
            <a:avLst/>
          </a:prstGeom>
          <a:ln w="381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5699FB45-0A56-4BDB-B9BC-EE4E044F2919}"/>
              </a:ext>
            </a:extLst>
          </p:cNvPr>
          <p:cNvSpPr txBox="1"/>
          <p:nvPr/>
        </p:nvSpPr>
        <p:spPr>
          <a:xfrm>
            <a:off x="7001060" y="5525513"/>
            <a:ext cx="4352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폭탄 떨어지는 것과 목숨 떨어지는 것 </a:t>
            </a:r>
            <a:endParaRPr lang="en-US" altLang="ko-KR" dirty="0"/>
          </a:p>
          <a:p>
            <a:r>
              <a:rPr lang="ko-KR" altLang="en-US" dirty="0"/>
              <a:t>구현 동일하게 함</a:t>
            </a:r>
          </a:p>
        </p:txBody>
      </p:sp>
    </p:spTree>
    <p:extLst>
      <p:ext uri="{BB962C8B-B14F-4D97-AF65-F5344CB8AC3E}">
        <p14:creationId xmlns:p14="http://schemas.microsoft.com/office/powerpoint/2010/main" val="3217543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제목 1">
            <a:extLst>
              <a:ext uri="{FF2B5EF4-FFF2-40B4-BE49-F238E27FC236}">
                <a16:creationId xmlns:a16="http://schemas.microsoft.com/office/drawing/2014/main" id="{552058F9-110F-4ABC-A97B-ED18A1A16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14" y="260740"/>
            <a:ext cx="10515600" cy="446533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Void </a:t>
            </a:r>
            <a:r>
              <a:rPr lang="en-US" altLang="ko-KR" dirty="0" err="1"/>
              <a:t>endGame</a:t>
            </a:r>
            <a:r>
              <a:rPr lang="en-US" altLang="ko-KR" dirty="0"/>
              <a:t>(int</a:t>
            </a:r>
            <a:r>
              <a:rPr lang="ko-KR" altLang="en-US" dirty="0"/>
              <a:t> </a:t>
            </a:r>
            <a:r>
              <a:rPr lang="en-US" altLang="ko-KR" dirty="0"/>
              <a:t>flag) </a:t>
            </a:r>
            <a:br>
              <a:rPr lang="en-US" altLang="ko-KR" dirty="0"/>
            </a:br>
            <a:r>
              <a:rPr lang="en-US" altLang="ko-KR" sz="2200" dirty="0"/>
              <a:t>flag : clear(</a:t>
            </a:r>
            <a:r>
              <a:rPr lang="ko-KR" altLang="en-US" sz="2200" dirty="0"/>
              <a:t>클리어 했을 때</a:t>
            </a:r>
            <a:r>
              <a:rPr lang="en-US" altLang="ko-KR" sz="2200" dirty="0"/>
              <a:t>) dead (</a:t>
            </a:r>
            <a:r>
              <a:rPr lang="ko-KR" altLang="en-US" sz="2200" dirty="0"/>
              <a:t>죽었을 때</a:t>
            </a:r>
            <a:r>
              <a:rPr lang="en-US" altLang="ko-KR" sz="2200" dirty="0"/>
              <a:t>)</a:t>
            </a:r>
            <a:endParaRPr lang="ko-KR" altLang="en-US" sz="2200" dirty="0"/>
          </a:p>
        </p:txBody>
      </p:sp>
      <p:pic>
        <p:nvPicPr>
          <p:cNvPr id="20" name="내용 개체 틀 4">
            <a:extLst>
              <a:ext uri="{FF2B5EF4-FFF2-40B4-BE49-F238E27FC236}">
                <a16:creationId xmlns:a16="http://schemas.microsoft.com/office/drawing/2014/main" id="{DF168E33-65F4-48F9-BA73-002F3C8FF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984" y="1608376"/>
            <a:ext cx="4516403" cy="468658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C20B80A-D3F7-4EBC-B096-B9E7638BCDB7}"/>
              </a:ext>
            </a:extLst>
          </p:cNvPr>
          <p:cNvSpPr txBox="1"/>
          <p:nvPr/>
        </p:nvSpPr>
        <p:spPr>
          <a:xfrm>
            <a:off x="1490984" y="1139524"/>
            <a:ext cx="4516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Clear </a:t>
            </a:r>
            <a:r>
              <a:rPr lang="ko-KR" altLang="en-US" dirty="0"/>
              <a:t>했을 때</a:t>
            </a:r>
          </a:p>
        </p:txBody>
      </p:sp>
      <p:sp>
        <p:nvSpPr>
          <p:cNvPr id="22" name="왼쪽 중괄호 21">
            <a:extLst>
              <a:ext uri="{FF2B5EF4-FFF2-40B4-BE49-F238E27FC236}">
                <a16:creationId xmlns:a16="http://schemas.microsoft.com/office/drawing/2014/main" id="{011BBB48-B978-4D4A-8356-815521E65196}"/>
              </a:ext>
            </a:extLst>
          </p:cNvPr>
          <p:cNvSpPr/>
          <p:nvPr/>
        </p:nvSpPr>
        <p:spPr>
          <a:xfrm flipH="1">
            <a:off x="5441878" y="1508856"/>
            <a:ext cx="1613165" cy="4489807"/>
          </a:xfrm>
          <a:prstGeom prst="leftBrac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2661F2-6792-48B8-BC60-EA967EA6A4AD}"/>
              </a:ext>
            </a:extLst>
          </p:cNvPr>
          <p:cNvSpPr txBox="1"/>
          <p:nvPr/>
        </p:nvSpPr>
        <p:spPr>
          <a:xfrm>
            <a:off x="6761794" y="2852058"/>
            <a:ext cx="5136292" cy="1200329"/>
          </a:xfrm>
          <a:prstGeom prst="rect">
            <a:avLst/>
          </a:prstGeom>
          <a:noFill/>
          <a:ln w="57150">
            <a:solidFill>
              <a:srgbClr val="C00000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Stage </a:t>
            </a:r>
            <a:r>
              <a:rPr lang="ko-KR" altLang="en-US" dirty="0"/>
              <a:t>설정을 </a:t>
            </a:r>
            <a:r>
              <a:rPr lang="en-US" altLang="ko-KR" dirty="0"/>
              <a:t>reset</a:t>
            </a:r>
            <a:r>
              <a:rPr lang="ko-KR" altLang="en-US" dirty="0"/>
              <a:t>하고</a:t>
            </a:r>
            <a:endParaRPr lang="en-US" altLang="ko-KR" dirty="0"/>
          </a:p>
          <a:p>
            <a:r>
              <a:rPr lang="en-US" altLang="ko-KR" dirty="0"/>
              <a:t>Stage</a:t>
            </a:r>
            <a:r>
              <a:rPr lang="ko-KR" altLang="en-US" dirty="0"/>
              <a:t>를 올려 준 후 </a:t>
            </a:r>
            <a:r>
              <a:rPr lang="en-US" altLang="ko-KR" dirty="0"/>
              <a:t>stage</a:t>
            </a:r>
            <a:r>
              <a:rPr lang="ko-KR" altLang="en-US" dirty="0"/>
              <a:t>에 맞게</a:t>
            </a:r>
            <a:endParaRPr lang="en-US" altLang="ko-KR" dirty="0"/>
          </a:p>
          <a:p>
            <a:r>
              <a:rPr lang="en-US" altLang="ko-KR" dirty="0" err="1"/>
              <a:t>max_bad_item</a:t>
            </a:r>
            <a:r>
              <a:rPr lang="ko-KR" altLang="en-US" dirty="0"/>
              <a:t>과 </a:t>
            </a:r>
            <a:r>
              <a:rPr lang="en-US" altLang="ko-KR" dirty="0" err="1"/>
              <a:t>max_good_item</a:t>
            </a:r>
            <a:r>
              <a:rPr lang="en-US" altLang="ko-KR" dirty="0"/>
              <a:t>,</a:t>
            </a:r>
          </a:p>
          <a:p>
            <a:r>
              <a:rPr lang="en-US" altLang="ko-KR" dirty="0" err="1"/>
              <a:t>game_speed</a:t>
            </a:r>
            <a:r>
              <a:rPr lang="en-US" altLang="ko-KR" dirty="0"/>
              <a:t> </a:t>
            </a:r>
            <a:r>
              <a:rPr lang="ko-KR" altLang="en-US" dirty="0"/>
              <a:t>속력을 바꿔준다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ECFABEFE-D897-4BCA-934E-48AA02FE43E8}"/>
              </a:ext>
            </a:extLst>
          </p:cNvPr>
          <p:cNvCxnSpPr>
            <a:cxnSpLocks/>
            <a:stCxn id="22" idx="1"/>
            <a:endCxn id="23" idx="1"/>
          </p:cNvCxnSpPr>
          <p:nvPr/>
        </p:nvCxnSpPr>
        <p:spPr>
          <a:xfrm flipH="1" flipV="1">
            <a:off x="6761794" y="3452223"/>
            <a:ext cx="293249" cy="30153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5656922-FA01-4254-B7C8-53636497FD2C}"/>
              </a:ext>
            </a:extLst>
          </p:cNvPr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 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729C03-0EE3-433F-ACE6-0DADD1E7197F}"/>
              </a:ext>
            </a:extLst>
          </p:cNvPr>
          <p:cNvSpPr/>
          <p:nvPr/>
        </p:nvSpPr>
        <p:spPr>
          <a:xfrm>
            <a:off x="5962790" y="3244334"/>
            <a:ext cx="2664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696637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81029" y="80322"/>
            <a:ext cx="6352613" cy="735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시스템 프로그래밍에서 배운 내용</a:t>
            </a:r>
            <a:endParaRPr lang="ru-RU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1" name="Group 392"/>
          <p:cNvGrpSpPr/>
          <p:nvPr/>
        </p:nvGrpSpPr>
        <p:grpSpPr>
          <a:xfrm>
            <a:off x="1" y="832334"/>
            <a:ext cx="4714624" cy="352985"/>
            <a:chOff x="0" y="0"/>
            <a:chExt cx="11657498" cy="0"/>
          </a:xfrm>
        </p:grpSpPr>
        <p:sp>
          <p:nvSpPr>
            <p:cNvPr id="12" name="Shape 390"/>
            <p:cNvSpPr/>
            <p:nvPr/>
          </p:nvSpPr>
          <p:spPr>
            <a:xfrm>
              <a:off x="0" y="0"/>
              <a:ext cx="11657498" cy="0"/>
            </a:xfrm>
            <a:prstGeom prst="line">
              <a:avLst/>
            </a:prstGeom>
            <a:noFill/>
            <a:ln w="25400" cap="flat">
              <a:solidFill>
                <a:srgbClr val="E5E5E5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" name="Shape 391"/>
            <p:cNvSpPr/>
            <p:nvPr/>
          </p:nvSpPr>
          <p:spPr>
            <a:xfrm>
              <a:off x="12700" y="0"/>
              <a:ext cx="1456385" cy="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pic>
        <p:nvPicPr>
          <p:cNvPr id="19" name="Picture 2">
            <a:extLst>
              <a:ext uri="{FF2B5EF4-FFF2-40B4-BE49-F238E27FC236}">
                <a16:creationId xmlns:a16="http://schemas.microsoft.com/office/drawing/2014/main" id="{006E6ED0-C350-433A-B661-84B0A337DD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4560" y="1357875"/>
            <a:ext cx="5646732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3C205EB1-B10A-4CEE-90F8-F2F10838351A}"/>
              </a:ext>
            </a:extLst>
          </p:cNvPr>
          <p:cNvSpPr/>
          <p:nvPr/>
        </p:nvSpPr>
        <p:spPr>
          <a:xfrm rot="10800000" flipV="1">
            <a:off x="1818526" y="5297485"/>
            <a:ext cx="9952366" cy="954107"/>
          </a:xfrm>
          <a:prstGeom prst="rect">
            <a:avLst/>
          </a:prstGeom>
          <a:ln w="38100">
            <a:solidFill>
              <a:srgbClr val="C00000"/>
            </a:solidFill>
            <a:prstDash val="sysDash"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900" b="1" dirty="0"/>
              <a:t> </a:t>
            </a:r>
            <a:r>
              <a:rPr lang="ko-KR" altLang="ko-KR" sz="1900" b="1" dirty="0"/>
              <a:t>시스템 프로그래밍 6.2</a:t>
            </a:r>
            <a:r>
              <a:rPr lang="ko-KR" altLang="en-US" sz="1900" b="1" dirty="0"/>
              <a:t>장</a:t>
            </a:r>
            <a:r>
              <a:rPr lang="ko-KR" altLang="ko-KR" sz="1900" b="1" dirty="0"/>
              <a:t> </a:t>
            </a:r>
            <a:r>
              <a:rPr lang="ko-KR" altLang="ko-KR" sz="1900" b="1" dirty="0" err="1"/>
              <a:t>Modes</a:t>
            </a:r>
            <a:r>
              <a:rPr lang="ko-KR" altLang="ko-KR" sz="1900" b="1" dirty="0"/>
              <a:t> of </a:t>
            </a:r>
            <a:r>
              <a:rPr lang="ko-KR" altLang="ko-KR" sz="1900" b="1" dirty="0" err="1"/>
              <a:t>the</a:t>
            </a:r>
            <a:r>
              <a:rPr lang="ko-KR" altLang="ko-KR" sz="1900" b="1" dirty="0"/>
              <a:t> Terminal </a:t>
            </a:r>
            <a:r>
              <a:rPr lang="ko-KR" altLang="ko-KR" sz="1900" b="1" dirty="0" err="1"/>
              <a:t>Driver</a:t>
            </a:r>
            <a:endParaRPr lang="en-US" altLang="ko-KR" sz="1900" b="1" dirty="0"/>
          </a:p>
          <a:p>
            <a:pPr fontAlgn="base"/>
            <a:r>
              <a:rPr lang="en-US" altLang="ko-KR" sz="1900" b="1" dirty="0">
                <a:sym typeface="Wingdings" panose="05000000000000000000" pitchFamily="2" charset="2"/>
              </a:rPr>
              <a:t>                                              </a:t>
            </a:r>
            <a:r>
              <a:rPr lang="ko-KR" altLang="ko-KR" sz="1900" b="1" dirty="0" err="1"/>
              <a:t>init_keyboard</a:t>
            </a:r>
            <a:r>
              <a:rPr lang="ko-KR" altLang="ko-KR" sz="1900" b="1" dirty="0"/>
              <a:t>()와 </a:t>
            </a:r>
            <a:r>
              <a:rPr lang="ko-KR" altLang="ko-KR" sz="1900" b="1" dirty="0" err="1"/>
              <a:t>close_keyboard</a:t>
            </a:r>
            <a:r>
              <a:rPr lang="ko-KR" altLang="ko-KR" sz="1900" b="1" dirty="0"/>
              <a:t>() 함수를 구현</a:t>
            </a:r>
            <a:endParaRPr lang="en-US" altLang="ko-KR" sz="1900" b="1" dirty="0"/>
          </a:p>
          <a:p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B596CF36-E068-4035-9C0A-C445F06589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437"/>
          <a:stretch/>
        </p:blipFill>
        <p:spPr>
          <a:xfrm>
            <a:off x="4936238" y="3905603"/>
            <a:ext cx="6834654" cy="108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100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81029" y="80322"/>
            <a:ext cx="7296348" cy="735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3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시스템 프로그래밍에서 배운 내용</a:t>
            </a:r>
            <a:r>
              <a:rPr lang="en-US" altLang="ko-KR" sz="32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(2)</a:t>
            </a:r>
            <a:endParaRPr lang="ru-RU" altLang="ko-KR" sz="32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1" name="Group 392"/>
          <p:cNvGrpSpPr/>
          <p:nvPr/>
        </p:nvGrpSpPr>
        <p:grpSpPr>
          <a:xfrm>
            <a:off x="1" y="832334"/>
            <a:ext cx="4714624" cy="352985"/>
            <a:chOff x="0" y="0"/>
            <a:chExt cx="11657498" cy="0"/>
          </a:xfrm>
        </p:grpSpPr>
        <p:sp>
          <p:nvSpPr>
            <p:cNvPr id="12" name="Shape 390"/>
            <p:cNvSpPr/>
            <p:nvPr/>
          </p:nvSpPr>
          <p:spPr>
            <a:xfrm>
              <a:off x="0" y="0"/>
              <a:ext cx="11657498" cy="0"/>
            </a:xfrm>
            <a:prstGeom prst="line">
              <a:avLst/>
            </a:prstGeom>
            <a:noFill/>
            <a:ln w="25400" cap="flat">
              <a:solidFill>
                <a:srgbClr val="E5E5E5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" name="Shape 391"/>
            <p:cNvSpPr/>
            <p:nvPr/>
          </p:nvSpPr>
          <p:spPr>
            <a:xfrm>
              <a:off x="12700" y="0"/>
              <a:ext cx="1456385" cy="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0011DEC-31A2-4CB6-88F3-76BAD5D6262E}"/>
              </a:ext>
            </a:extLst>
          </p:cNvPr>
          <p:cNvSpPr txBox="1"/>
          <p:nvPr/>
        </p:nvSpPr>
        <p:spPr>
          <a:xfrm>
            <a:off x="1900741" y="4289016"/>
            <a:ext cx="10078925" cy="1877437"/>
          </a:xfrm>
          <a:prstGeom prst="rect">
            <a:avLst/>
          </a:prstGeom>
          <a:noFill/>
          <a:ln w="38100">
            <a:solidFill>
              <a:srgbClr val="C00000"/>
            </a:solidFill>
            <a:prstDash val="sysDash"/>
          </a:ln>
        </p:spPr>
        <p:txBody>
          <a:bodyPr wrap="square" rtlCol="0">
            <a:spAutoFit/>
          </a:bodyPr>
          <a:lstStyle/>
          <a:p>
            <a:pPr fontAlgn="base"/>
            <a:r>
              <a:rPr lang="ko-KR" altLang="ko-KR" sz="2100" b="1" dirty="0"/>
              <a:t>7.3</a:t>
            </a:r>
            <a:r>
              <a:rPr lang="en-US" altLang="ko-KR" sz="2100" b="1" dirty="0"/>
              <a:t> </a:t>
            </a:r>
            <a:r>
              <a:rPr lang="ko-KR" altLang="en-US" sz="2100" b="1" dirty="0"/>
              <a:t>장</a:t>
            </a:r>
            <a:r>
              <a:rPr lang="ko-KR" altLang="ko-KR" sz="2100" b="1" dirty="0"/>
              <a:t>  </a:t>
            </a:r>
            <a:r>
              <a:rPr lang="ko-KR" altLang="ko-KR" sz="2100" b="1" dirty="0" err="1"/>
              <a:t>Space</a:t>
            </a:r>
            <a:r>
              <a:rPr lang="ko-KR" altLang="ko-KR" sz="2100" b="1" dirty="0"/>
              <a:t> </a:t>
            </a:r>
            <a:r>
              <a:rPr lang="ko-KR" altLang="ko-KR" sz="2100" b="1" dirty="0" err="1"/>
              <a:t>Programming</a:t>
            </a:r>
            <a:r>
              <a:rPr lang="ko-KR" altLang="ko-KR" sz="2100" b="1" dirty="0"/>
              <a:t> : The </a:t>
            </a:r>
            <a:r>
              <a:rPr lang="ko-KR" altLang="ko-KR" sz="2100" b="1" dirty="0" err="1"/>
              <a:t>curses</a:t>
            </a:r>
            <a:r>
              <a:rPr lang="ko-KR" altLang="ko-KR" sz="2100" b="1" dirty="0"/>
              <a:t> </a:t>
            </a:r>
            <a:r>
              <a:rPr lang="ko-KR" altLang="ko-KR" sz="2100" b="1" dirty="0" err="1"/>
              <a:t>Library을</a:t>
            </a:r>
            <a:r>
              <a:rPr lang="ko-KR" altLang="ko-KR" sz="2100" b="1" dirty="0"/>
              <a:t> 참고</a:t>
            </a:r>
          </a:p>
          <a:p>
            <a:pPr fontAlgn="base"/>
            <a:r>
              <a:rPr lang="ko-KR" altLang="ko-KR" sz="2100" b="1" dirty="0"/>
              <a:t>캐릭터와 </a:t>
            </a:r>
            <a:r>
              <a:rPr lang="ko-KR" altLang="ko-KR" sz="2100" b="1" dirty="0" err="1"/>
              <a:t>good</a:t>
            </a:r>
            <a:r>
              <a:rPr lang="ko-KR" altLang="ko-KR" sz="2100" b="1" dirty="0"/>
              <a:t> </a:t>
            </a:r>
            <a:r>
              <a:rPr lang="ko-KR" altLang="ko-KR" sz="2100" b="1" dirty="0" err="1"/>
              <a:t>item</a:t>
            </a:r>
            <a:r>
              <a:rPr lang="ko-KR" altLang="ko-KR" sz="2100" b="1" dirty="0"/>
              <a:t>, </a:t>
            </a:r>
            <a:r>
              <a:rPr lang="ko-KR" altLang="ko-KR" sz="2100" b="1" dirty="0" err="1"/>
              <a:t>bad</a:t>
            </a:r>
            <a:r>
              <a:rPr lang="ko-KR" altLang="ko-KR" sz="2100" b="1" dirty="0"/>
              <a:t> </a:t>
            </a:r>
            <a:r>
              <a:rPr lang="ko-KR" altLang="ko-KR" sz="2100" b="1" dirty="0" err="1"/>
              <a:t>item</a:t>
            </a:r>
            <a:r>
              <a:rPr lang="ko-KR" altLang="ko-KR" sz="2100" b="1" dirty="0"/>
              <a:t> 움직이는 것을 구현​</a:t>
            </a:r>
          </a:p>
          <a:p>
            <a:pPr fontAlgn="base"/>
            <a:r>
              <a:rPr lang="en-US" altLang="ko-KR" sz="2100" b="1" dirty="0"/>
              <a:t> </a:t>
            </a:r>
            <a:r>
              <a:rPr lang="en-US" altLang="ko-KR" sz="2400" b="1" dirty="0">
                <a:sym typeface="Wingdings" panose="05000000000000000000" pitchFamily="2" charset="2"/>
              </a:rPr>
              <a:t></a:t>
            </a:r>
            <a:r>
              <a:rPr lang="ko-KR" altLang="ko-KR" sz="2100" b="1" dirty="0"/>
              <a:t> 추가된 함수 : </a:t>
            </a:r>
            <a:r>
              <a:rPr lang="ko-KR" altLang="ko-KR" sz="2100" b="1" dirty="0" err="1"/>
              <a:t>printw</a:t>
            </a:r>
            <a:r>
              <a:rPr lang="ko-KR" altLang="ko-KR" sz="2100" b="1" dirty="0"/>
              <a:t>()</a:t>
            </a:r>
            <a:r>
              <a:rPr lang="en-US" altLang="ko-KR" sz="2100" b="1" dirty="0"/>
              <a:t>​</a:t>
            </a:r>
          </a:p>
          <a:p>
            <a:pPr fontAlgn="base"/>
            <a:r>
              <a:rPr lang="en-US" altLang="ko-KR" sz="1600" dirty="0"/>
              <a:t>                                        	 (</a:t>
            </a:r>
            <a:r>
              <a:rPr lang="ko-KR" altLang="ko-KR" sz="1600" dirty="0" err="1"/>
              <a:t>Addstr</a:t>
            </a:r>
            <a:r>
              <a:rPr lang="ko-KR" altLang="ko-KR" sz="1600" dirty="0"/>
              <a:t>()함수로는 변수를 출력하는 데에 한계가 있어서 </a:t>
            </a:r>
            <a:endParaRPr lang="en-US" altLang="ko-KR" sz="1600" dirty="0"/>
          </a:p>
          <a:p>
            <a:pPr fontAlgn="base"/>
            <a:r>
              <a:rPr lang="en-US" altLang="ko-KR" sz="1600" dirty="0"/>
              <a:t>                                       	 </a:t>
            </a:r>
            <a:r>
              <a:rPr lang="ko-KR" altLang="ko-KR" sz="1600" dirty="0"/>
              <a:t>현재 커서의 위치에 변수를 출력할 수 있는 </a:t>
            </a:r>
            <a:r>
              <a:rPr lang="ko-KR" altLang="ko-KR" sz="1600" dirty="0" err="1"/>
              <a:t>printw</a:t>
            </a:r>
            <a:r>
              <a:rPr lang="ko-KR" altLang="ko-KR" sz="1600" dirty="0"/>
              <a:t>()도 추가로 사용</a:t>
            </a:r>
            <a:r>
              <a:rPr lang="en-US" altLang="ko-KR" sz="1600" dirty="0"/>
              <a:t>)</a:t>
            </a:r>
          </a:p>
          <a:p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070750A-120C-4187-95B1-218C4E610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742" y="1507155"/>
            <a:ext cx="4021336" cy="2325773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CA50355-D993-4134-86BD-2A36DE51E3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471" y="2878806"/>
            <a:ext cx="5328602" cy="81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0590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38125" y="260224"/>
            <a:ext cx="11696699" cy="6331076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06804" y="2416233"/>
            <a:ext cx="2988896" cy="697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aseline="-25000" dirty="0"/>
          </a:p>
        </p:txBody>
      </p:sp>
      <p:sp>
        <p:nvSpPr>
          <p:cNvPr id="10" name="TextBox 7"/>
          <p:cNvSpPr txBox="1">
            <a:spLocks noChangeArrowheads="1"/>
          </p:cNvSpPr>
          <p:nvPr/>
        </p:nvSpPr>
        <p:spPr bwMode="auto">
          <a:xfrm>
            <a:off x="573454" y="469860"/>
            <a:ext cx="4714624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endParaRPr lang="en-US" altLang="ko-KR" b="1" spc="300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  <a:p>
            <a:pPr eaLnBrk="1" hangingPunct="1"/>
            <a:b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</a:br>
            <a:r>
              <a:rPr lang="en-US" altLang="ko-KR" b="1" spc="300" dirty="0"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Calibri" panose="020F0502020204030204" pitchFamily="34" charset="0"/>
              </a:rPr>
              <a:t>THANK YOU</a:t>
            </a:r>
            <a:endParaRPr lang="ru-RU" altLang="ko-KR" b="1" spc="300" dirty="0">
              <a:latin typeface="나눔스퀘어 ExtraBold" panose="020B0600000101010101" pitchFamily="50" charset="-127"/>
              <a:ea typeface="나눔스퀘어 ExtraBold" panose="020B0600000101010101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042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2454002" y="778043"/>
            <a:ext cx="4352674" cy="676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2800" b="1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목차</a:t>
            </a:r>
            <a:endParaRPr lang="ru-RU" altLang="ko-KR" sz="2800" b="1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1" name="Group 392"/>
          <p:cNvGrpSpPr/>
          <p:nvPr/>
        </p:nvGrpSpPr>
        <p:grpSpPr>
          <a:xfrm>
            <a:off x="2469103" y="1587290"/>
            <a:ext cx="8675147" cy="127210"/>
            <a:chOff x="0" y="0"/>
            <a:chExt cx="11657498" cy="0"/>
          </a:xfrm>
        </p:grpSpPr>
        <p:sp>
          <p:nvSpPr>
            <p:cNvPr id="12" name="Shape 390"/>
            <p:cNvSpPr/>
            <p:nvPr/>
          </p:nvSpPr>
          <p:spPr>
            <a:xfrm>
              <a:off x="0" y="0"/>
              <a:ext cx="11657498" cy="0"/>
            </a:xfrm>
            <a:prstGeom prst="line">
              <a:avLst/>
            </a:prstGeom>
            <a:noFill/>
            <a:ln w="25400" cap="flat">
              <a:solidFill>
                <a:srgbClr val="E5E5E5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" name="Shape 391"/>
            <p:cNvSpPr/>
            <p:nvPr/>
          </p:nvSpPr>
          <p:spPr>
            <a:xfrm>
              <a:off x="12700" y="0"/>
              <a:ext cx="1456385" cy="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8" name="Shape 388">
            <a:extLst>
              <a:ext uri="{FF2B5EF4-FFF2-40B4-BE49-F238E27FC236}">
                <a16:creationId xmlns:a16="http://schemas.microsoft.com/office/drawing/2014/main" id="{925BF687-B37A-4992-B30F-285F799DC91E}"/>
              </a:ext>
            </a:extLst>
          </p:cNvPr>
          <p:cNvSpPr/>
          <p:nvPr/>
        </p:nvSpPr>
        <p:spPr>
          <a:xfrm>
            <a:off x="2469103" y="1962784"/>
            <a:ext cx="8951372" cy="411717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3200" dirty="0"/>
              <a:t>Avoiding</a:t>
            </a:r>
            <a:r>
              <a:rPr lang="ko-KR" altLang="en-US" sz="3200" dirty="0"/>
              <a:t> </a:t>
            </a:r>
            <a:r>
              <a:rPr lang="en-US" altLang="ko-KR" sz="3200" dirty="0"/>
              <a:t>Stars Game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3200" dirty="0"/>
              <a:t>Implementation changing part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200" dirty="0"/>
              <a:t>코드 설명</a:t>
            </a:r>
            <a:endParaRPr lang="en-US" altLang="ko-KR" sz="32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200" dirty="0"/>
              <a:t>수업에서 배운 내용</a:t>
            </a:r>
          </a:p>
          <a:p>
            <a:pPr>
              <a:lnSpc>
                <a:spcPct val="150000"/>
              </a:lnSpc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6902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06804" y="2409825"/>
            <a:ext cx="2236421" cy="76200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aseline="-25000" dirty="0"/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573454" y="439038"/>
            <a:ext cx="4714624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Avoiding 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Start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Game</a:t>
            </a: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2AA882C-0A7A-48C7-A99B-93F22F07575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5" t="17307" r="48947" b="34036"/>
          <a:stretch/>
        </p:blipFill>
        <p:spPr>
          <a:xfrm>
            <a:off x="3368545" y="898921"/>
            <a:ext cx="8116651" cy="527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473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06804" y="2409825"/>
            <a:ext cx="2236421" cy="76200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aseline="-25000" dirty="0"/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573454" y="439038"/>
            <a:ext cx="4714624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Avoiding 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Start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Game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A023FE-C5CF-4D42-B5CE-A029FFF28E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6" t="3508" r="53138" b="21859"/>
          <a:stretch/>
        </p:blipFill>
        <p:spPr>
          <a:xfrm>
            <a:off x="5117430" y="157657"/>
            <a:ext cx="5662864" cy="654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37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06804" y="2409825"/>
            <a:ext cx="2236421" cy="76200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aseline="-25000" dirty="0"/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573454" y="439038"/>
            <a:ext cx="4714624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Avoiding 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Start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Game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1721499-5220-4FFF-873B-343A858881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52" t="6402" r="50278" b="45205"/>
          <a:stretch/>
        </p:blipFill>
        <p:spPr>
          <a:xfrm>
            <a:off x="3368841" y="533951"/>
            <a:ext cx="8249705" cy="580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884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06804" y="2409825"/>
            <a:ext cx="2236421" cy="76200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aseline="-25000" dirty="0"/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573454" y="439038"/>
            <a:ext cx="4714624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Avoiding 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Start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Game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693575-6BAE-43AB-81CA-EFDE04A8B855}"/>
              </a:ext>
            </a:extLst>
          </p:cNvPr>
          <p:cNvSpPr txBox="1"/>
          <p:nvPr/>
        </p:nvSpPr>
        <p:spPr>
          <a:xfrm>
            <a:off x="3520014" y="1701430"/>
            <a:ext cx="92672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SzPct val="120000"/>
              <a:buFont typeface="Arial" panose="020B0604020202020204" pitchFamily="34" charset="0"/>
              <a:buChar char="•"/>
              <a:defRPr/>
            </a:pPr>
            <a:r>
              <a:rPr kumimoji="1" lang="en-US" altLang="ko-KR" sz="2400" dirty="0">
                <a:latin typeface="HY견고딕" panose="02030600000101010101" pitchFamily="18" charset="-127"/>
                <a:ea typeface="나눔스퀘어 Bold" panose="020B0600000101010101"/>
              </a:rPr>
              <a:t>Linux </a:t>
            </a:r>
            <a:r>
              <a:rPr kumimoji="1" lang="ko-KR" altLang="en-US" sz="2400" dirty="0">
                <a:latin typeface="HY견고딕" panose="02030600000101010101" pitchFamily="18" charset="-127"/>
                <a:ea typeface="나눔스퀘어 Bold" panose="020B0600000101010101"/>
              </a:rPr>
              <a:t>환경에서 </a:t>
            </a:r>
            <a:r>
              <a:rPr kumimoji="1" lang="en-US" altLang="ko-KR" sz="2400" dirty="0">
                <a:latin typeface="HY견고딕" panose="02030600000101010101" pitchFamily="18" charset="-127"/>
                <a:ea typeface="나눔스퀘어 Bold" panose="020B0600000101010101"/>
              </a:rPr>
              <a:t>C</a:t>
            </a:r>
            <a:r>
              <a:rPr kumimoji="1" lang="ko-KR" altLang="en-US" sz="2400" dirty="0">
                <a:latin typeface="HY견고딕" panose="02030600000101010101" pitchFamily="18" charset="-127"/>
                <a:ea typeface="나눔스퀘어 Bold" panose="020B0600000101010101"/>
              </a:rPr>
              <a:t>언어로 구현한 아케이드 게임</a:t>
            </a:r>
            <a:endParaRPr kumimoji="1" lang="en-US" altLang="ko-KR" sz="2400" dirty="0">
              <a:latin typeface="HY견고딕" panose="02030600000101010101" pitchFamily="18" charset="-127"/>
              <a:ea typeface="나눔스퀘어 Bold" panose="020B0600000101010101"/>
            </a:endParaRPr>
          </a:p>
          <a:p>
            <a:pPr>
              <a:buSzPct val="120000"/>
              <a:defRPr/>
            </a:pPr>
            <a:endParaRPr kumimoji="1" lang="en-US" altLang="ko-KR" sz="2400" dirty="0">
              <a:latin typeface="HY견고딕" panose="02030600000101010101" pitchFamily="18" charset="-127"/>
              <a:ea typeface="나눔스퀘어 Bold" panose="020B0600000101010101"/>
            </a:endParaRPr>
          </a:p>
          <a:p>
            <a:pPr marL="457200" indent="-457200">
              <a:buSzPct val="120000"/>
              <a:buFont typeface="Arial" panose="020B0604020202020204" pitchFamily="34" charset="0"/>
              <a:buChar char="•"/>
              <a:defRPr/>
            </a:pPr>
            <a:r>
              <a:rPr kumimoji="1" lang="ko-KR" altLang="en-US" sz="2400" dirty="0">
                <a:latin typeface="HY견고딕" panose="02030600000101010101" pitchFamily="18" charset="-127"/>
                <a:ea typeface="나눔스퀘어 Bold" panose="020B0600000101010101"/>
              </a:rPr>
              <a:t>휴대폰에서 플레이 할 수 있는 간단한 게임들을 모티브</a:t>
            </a:r>
            <a:endParaRPr kumimoji="1" lang="en-US" altLang="ko-KR" sz="2400" dirty="0">
              <a:latin typeface="HY견고딕" panose="02030600000101010101" pitchFamily="18" charset="-127"/>
              <a:ea typeface="나눔스퀘어 Bold" panose="020B0600000101010101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48B7841-A25C-496A-BBE3-60DB4006F86D}"/>
              </a:ext>
            </a:extLst>
          </p:cNvPr>
          <p:cNvSpPr/>
          <p:nvPr/>
        </p:nvSpPr>
        <p:spPr bwMode="auto">
          <a:xfrm>
            <a:off x="1233717" y="4746014"/>
            <a:ext cx="9724565" cy="1672948"/>
          </a:xfrm>
          <a:prstGeom prst="rect">
            <a:avLst/>
          </a:prstGeom>
          <a:noFill/>
          <a:ln w="38100" cap="flat" cmpd="sng" algn="ctr">
            <a:solidFill>
              <a:srgbClr val="F3A21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 algn="ctr" eaLnBrk="1" hangingPunct="1">
              <a:buSzPct val="120000"/>
              <a:defRPr/>
            </a:pPr>
            <a:endParaRPr kumimoji="1" lang="en-US" altLang="ko-KR" sz="2400" dirty="0">
              <a:solidFill>
                <a:srgbClr val="F3A21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eaLnBrk="1" hangingPunct="1">
              <a:buSzPct val="120000"/>
              <a:defRPr/>
            </a:pPr>
            <a:r>
              <a:rPr kumimoji="1" lang="ko-KR" altLang="en-US" sz="2400" dirty="0">
                <a:solidFill>
                  <a:srgbClr val="F3A21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플레이어가 한정된 생명을 가지고 여기저기서 떨어지는 별들을 피하고</a:t>
            </a:r>
            <a:endParaRPr kumimoji="1" lang="en-US" altLang="ko-KR" sz="2400" dirty="0">
              <a:solidFill>
                <a:srgbClr val="F3A21F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eaLnBrk="1" hangingPunct="1">
              <a:buSzPct val="120000"/>
              <a:defRPr/>
            </a:pPr>
            <a:r>
              <a:rPr kumimoji="1" lang="ko-KR" altLang="en-US" sz="2400" dirty="0">
                <a:solidFill>
                  <a:srgbClr val="F3A21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아이템을 습득하며 </a:t>
            </a:r>
            <a:r>
              <a:rPr kumimoji="1" lang="en-US" altLang="ko-KR" sz="2400" dirty="0">
                <a:solidFill>
                  <a:srgbClr val="F3A21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10</a:t>
            </a:r>
            <a:r>
              <a:rPr kumimoji="1" lang="ko-KR" altLang="en-US" sz="2400" dirty="0">
                <a:solidFill>
                  <a:srgbClr val="F3A21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개의 </a:t>
            </a:r>
            <a:r>
              <a:rPr kumimoji="1" lang="en-US" altLang="ko-KR" sz="2400" dirty="0">
                <a:solidFill>
                  <a:srgbClr val="F3A21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stage</a:t>
            </a:r>
            <a:r>
              <a:rPr kumimoji="1" lang="ko-KR" altLang="en-US" sz="2400" dirty="0">
                <a:solidFill>
                  <a:srgbClr val="F3A21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를 클리어한다</a:t>
            </a:r>
            <a:r>
              <a:rPr kumimoji="1" lang="en-US" altLang="ko-KR" sz="2400" dirty="0">
                <a:solidFill>
                  <a:srgbClr val="F3A21F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eaLnBrk="1" hangingPunct="1">
              <a:buSzPct val="120000"/>
              <a:defRPr/>
            </a:pPr>
            <a:endParaRPr kumimoji="1" lang="en-US" altLang="ko-KR" sz="2400" dirty="0">
              <a:solidFill>
                <a:schemeClr val="accent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483F5ED-C594-4CBD-B0E0-E46C84CAF108}"/>
              </a:ext>
            </a:extLst>
          </p:cNvPr>
          <p:cNvSpPr/>
          <p:nvPr/>
        </p:nvSpPr>
        <p:spPr>
          <a:xfrm>
            <a:off x="4283075" y="3872051"/>
            <a:ext cx="3625850" cy="584200"/>
          </a:xfrm>
          <a:prstGeom prst="rect">
            <a:avLst/>
          </a:prstGeom>
          <a:ln>
            <a:noFill/>
          </a:ln>
        </p:spPr>
        <p:txBody>
          <a:bodyPr>
            <a:spAutoFit/>
          </a:bodyPr>
          <a:lstStyle/>
          <a:p>
            <a:pPr algn="ctr" eaLnBrk="1" hangingPunct="1">
              <a:buSzPct val="120000"/>
              <a:defRPr/>
            </a:pPr>
            <a:r>
              <a:rPr kumimoji="1" lang="ko-KR" altLang="en-US" sz="3200" dirty="0">
                <a:latin typeface="Symbol" panose="05050102010706020507" pitchFamily="18" charset="2"/>
                <a:ea typeface="HY견고딕" panose="02030600000101010101" pitchFamily="18" charset="-127"/>
              </a:rPr>
              <a:t>게임방식</a:t>
            </a:r>
            <a:endParaRPr lang="ko-KR" altLang="en-US" sz="3200" dirty="0">
              <a:latin typeface="Symbol" panose="050501020107060205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281103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60481" y="635126"/>
            <a:ext cx="6352613" cy="65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2800" b="1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GAME CHARACTER</a:t>
            </a:r>
            <a:endParaRPr lang="ru-RU" altLang="ko-KR" sz="2800" b="1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1" name="Group 392"/>
          <p:cNvGrpSpPr/>
          <p:nvPr/>
        </p:nvGrpSpPr>
        <p:grpSpPr>
          <a:xfrm>
            <a:off x="1" y="1397410"/>
            <a:ext cx="4714624" cy="352985"/>
            <a:chOff x="0" y="0"/>
            <a:chExt cx="11657498" cy="0"/>
          </a:xfrm>
        </p:grpSpPr>
        <p:sp>
          <p:nvSpPr>
            <p:cNvPr id="12" name="Shape 390"/>
            <p:cNvSpPr/>
            <p:nvPr/>
          </p:nvSpPr>
          <p:spPr>
            <a:xfrm>
              <a:off x="0" y="0"/>
              <a:ext cx="11657498" cy="0"/>
            </a:xfrm>
            <a:prstGeom prst="line">
              <a:avLst/>
            </a:prstGeom>
            <a:noFill/>
            <a:ln w="25400" cap="flat">
              <a:solidFill>
                <a:srgbClr val="E5E5E5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" name="Shape 391"/>
            <p:cNvSpPr/>
            <p:nvPr/>
          </p:nvSpPr>
          <p:spPr>
            <a:xfrm>
              <a:off x="12700" y="0"/>
              <a:ext cx="1456385" cy="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FCE2CCF-4180-484B-AAC4-C9058A6B95FD}"/>
              </a:ext>
            </a:extLst>
          </p:cNvPr>
          <p:cNvGrpSpPr/>
          <p:nvPr/>
        </p:nvGrpSpPr>
        <p:grpSpPr>
          <a:xfrm>
            <a:off x="5166130" y="1085660"/>
            <a:ext cx="903516" cy="1404963"/>
            <a:chOff x="1197428" y="1349121"/>
            <a:chExt cx="903516" cy="1404963"/>
          </a:xfrm>
          <a:solidFill>
            <a:schemeClr val="tx1"/>
          </a:solidFill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C31E4E78-4DE4-41E3-8354-402D4D4338AE}"/>
                </a:ext>
              </a:extLst>
            </p:cNvPr>
            <p:cNvSpPr/>
            <p:nvPr/>
          </p:nvSpPr>
          <p:spPr>
            <a:xfrm>
              <a:off x="1349827" y="1349121"/>
              <a:ext cx="566057" cy="5558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639FDE9A-C16A-4DCF-BEE3-61101B6AE015}"/>
                </a:ext>
              </a:extLst>
            </p:cNvPr>
            <p:cNvGrpSpPr/>
            <p:nvPr/>
          </p:nvGrpSpPr>
          <p:grpSpPr>
            <a:xfrm>
              <a:off x="1197428" y="1774371"/>
              <a:ext cx="903516" cy="979713"/>
              <a:chOff x="1197428" y="1774371"/>
              <a:chExt cx="903516" cy="979713"/>
            </a:xfrm>
            <a:grpFill/>
          </p:grpSpPr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D8F7CEFF-9617-4713-8ABF-0160AE7E9ABE}"/>
                  </a:ext>
                </a:extLst>
              </p:cNvPr>
              <p:cNvSpPr/>
              <p:nvPr/>
            </p:nvSpPr>
            <p:spPr>
              <a:xfrm>
                <a:off x="1584658" y="1774371"/>
                <a:ext cx="113052" cy="58045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2AB6F895-C201-4C5A-AA2E-54688A935DF2}"/>
                  </a:ext>
                </a:extLst>
              </p:cNvPr>
              <p:cNvGrpSpPr/>
              <p:nvPr/>
            </p:nvGrpSpPr>
            <p:grpSpPr>
              <a:xfrm>
                <a:off x="1197428" y="1905000"/>
                <a:ext cx="903516" cy="849084"/>
                <a:chOff x="1197428" y="1905000"/>
                <a:chExt cx="903516" cy="849084"/>
              </a:xfrm>
              <a:grpFill/>
            </p:grpSpPr>
            <p:sp>
              <p:nvSpPr>
                <p:cNvPr id="20" name="직사각형 19">
                  <a:extLst>
                    <a:ext uri="{FF2B5EF4-FFF2-40B4-BE49-F238E27FC236}">
                      <a16:creationId xmlns:a16="http://schemas.microsoft.com/office/drawing/2014/main" id="{EEAC8C5A-1354-4898-A1BE-A50EAC4A5E23}"/>
                    </a:ext>
                  </a:extLst>
                </p:cNvPr>
                <p:cNvSpPr/>
                <p:nvPr/>
              </p:nvSpPr>
              <p:spPr>
                <a:xfrm rot="2329352">
                  <a:off x="1426950" y="2226622"/>
                  <a:ext cx="107933" cy="5274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3E5FB05B-C53D-4F38-A126-1924092F104E}"/>
                    </a:ext>
                  </a:extLst>
                </p:cNvPr>
                <p:cNvSpPr/>
                <p:nvPr/>
              </p:nvSpPr>
              <p:spPr>
                <a:xfrm rot="19597035">
                  <a:off x="1720866" y="2215739"/>
                  <a:ext cx="107933" cy="5274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E14A276A-01FF-47B7-995D-8A0BA812EE95}"/>
                    </a:ext>
                  </a:extLst>
                </p:cNvPr>
                <p:cNvSpPr/>
                <p:nvPr/>
              </p:nvSpPr>
              <p:spPr>
                <a:xfrm>
                  <a:off x="1197428" y="1905000"/>
                  <a:ext cx="903516" cy="10885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91828D6C-EC0C-4632-B330-D51F41096459}"/>
              </a:ext>
            </a:extLst>
          </p:cNvPr>
          <p:cNvSpPr txBox="1"/>
          <p:nvPr/>
        </p:nvSpPr>
        <p:spPr>
          <a:xfrm>
            <a:off x="6744558" y="1572699"/>
            <a:ext cx="3101184" cy="43088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2200" b="1" dirty="0"/>
              <a:t>게임 캐릭터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93F5256-82E3-4FE4-A5F0-3A83D283C3A8}"/>
              </a:ext>
            </a:extLst>
          </p:cNvPr>
          <p:cNvSpPr txBox="1"/>
          <p:nvPr/>
        </p:nvSpPr>
        <p:spPr>
          <a:xfrm>
            <a:off x="5254132" y="2917433"/>
            <a:ext cx="15784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0" dirty="0"/>
              <a:t>*</a:t>
            </a:r>
            <a:endParaRPr lang="ko-KR" altLang="en-US" sz="100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ED99F90-DC8E-470E-B5E2-7996BB749D91}"/>
              </a:ext>
            </a:extLst>
          </p:cNvPr>
          <p:cNvSpPr txBox="1"/>
          <p:nvPr/>
        </p:nvSpPr>
        <p:spPr>
          <a:xfrm>
            <a:off x="5166130" y="4649973"/>
            <a:ext cx="157842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b="1" i="1" dirty="0"/>
              <a:t>@</a:t>
            </a:r>
            <a:endParaRPr lang="ko-KR" altLang="en-US" sz="5000" b="1" i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0887D6C-5FB3-4093-92B7-7253BEA97180}"/>
              </a:ext>
            </a:extLst>
          </p:cNvPr>
          <p:cNvSpPr txBox="1"/>
          <p:nvPr/>
        </p:nvSpPr>
        <p:spPr>
          <a:xfrm>
            <a:off x="6744558" y="3279479"/>
            <a:ext cx="3101184" cy="43088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200" b="1" dirty="0"/>
              <a:t>BAD ITEM(</a:t>
            </a:r>
            <a:r>
              <a:rPr lang="ko-KR" altLang="en-US" sz="2200" b="1" dirty="0"/>
              <a:t>폭탄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86473D0-76A3-46A6-967D-746ED201775E}"/>
              </a:ext>
            </a:extLst>
          </p:cNvPr>
          <p:cNvSpPr txBox="1"/>
          <p:nvPr/>
        </p:nvSpPr>
        <p:spPr>
          <a:xfrm>
            <a:off x="6744558" y="4986259"/>
            <a:ext cx="3101184" cy="43088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2200" b="1" dirty="0"/>
              <a:t>GOOD ITEM(</a:t>
            </a:r>
            <a:r>
              <a:rPr lang="ko-KR" altLang="en-US" sz="2200" b="1" dirty="0"/>
              <a:t>생명</a:t>
            </a:r>
            <a:r>
              <a:rPr lang="en-US" altLang="ko-KR" sz="2200" b="1" dirty="0"/>
              <a:t>)</a:t>
            </a:r>
            <a:endParaRPr lang="ko-KR" alt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3273915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706804" y="2409825"/>
            <a:ext cx="2236421" cy="76200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aseline="-25000" dirty="0"/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573454" y="439038"/>
            <a:ext cx="4714624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Implementation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Changing</a:t>
            </a:r>
          </a:p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Part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93893C3-6A26-4DD9-B539-895F5B12D197}"/>
              </a:ext>
            </a:extLst>
          </p:cNvPr>
          <p:cNvSpPr/>
          <p:nvPr/>
        </p:nvSpPr>
        <p:spPr>
          <a:xfrm>
            <a:off x="182563" y="1851025"/>
            <a:ext cx="8012112" cy="2554288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indent="-457200" eaLnBrk="1" hangingPunct="1">
              <a:buSzPct val="120000"/>
              <a:buFont typeface="Arial" panose="020B0604020202020204" pitchFamily="34" charset="0"/>
              <a:buChar char="•"/>
              <a:defRPr/>
            </a:pPr>
            <a:endParaRPr kumimoji="1"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eaLnBrk="1" hangingPunct="1">
              <a:buSzPct val="120000"/>
              <a:defRPr/>
            </a:pPr>
            <a:endParaRPr kumimoji="1"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457200" indent="-457200" eaLnBrk="1" hangingPunct="1">
              <a:buSzPct val="120000"/>
              <a:buFont typeface="Arial" panose="020B0604020202020204" pitchFamily="34" charset="0"/>
              <a:buChar char="•"/>
              <a:defRPr/>
            </a:pPr>
            <a:endParaRPr kumimoji="1"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457200" indent="-457200" eaLnBrk="1" hangingPunct="1">
              <a:buSzPct val="120000"/>
              <a:buFont typeface="Arial" panose="020B0604020202020204" pitchFamily="34" charset="0"/>
              <a:buChar char="•"/>
              <a:defRPr/>
            </a:pPr>
            <a:endParaRPr kumimoji="1"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 eaLnBrk="1" hangingPunct="1">
              <a:buSzPct val="120000"/>
              <a:defRPr/>
            </a:pPr>
            <a:endParaRPr kumimoji="1" lang="en-US" altLang="ko-KR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eaLnBrk="1" hangingPunct="1">
              <a:buSzPct val="120000"/>
              <a:defRPr/>
            </a:pPr>
            <a:endParaRPr lang="ko-KR" altLang="en-US" sz="2800" dirty="0"/>
          </a:p>
        </p:txBody>
      </p:sp>
      <p:sp>
        <p:nvSpPr>
          <p:cNvPr id="13" name="직사각형 7">
            <a:extLst>
              <a:ext uri="{FF2B5EF4-FFF2-40B4-BE49-F238E27FC236}">
                <a16:creationId xmlns:a16="http://schemas.microsoft.com/office/drawing/2014/main" id="{9E88E95F-3297-4052-A72A-ACBA2CE3A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804" y="2558316"/>
            <a:ext cx="393700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algn="ctr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742950" indent="-285750" algn="ctr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2pPr>
            <a:lvl3pPr marL="1143000" indent="-228600" algn="ctr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3pPr>
            <a:lvl4pPr marL="1600200" indent="-228600" algn="ctr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4pPr>
            <a:lvl5pPr marL="2057400" indent="-228600" algn="ctr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9pPr>
          </a:lstStyle>
          <a:p>
            <a:pPr marL="0" indent="0" algn="l" eaLnBrk="1" hangingPunct="1"/>
            <a:r>
              <a:rPr kumimoji="1" lang="ko-KR" altLang="en-US" sz="32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주제 선정</a:t>
            </a:r>
            <a:endParaRPr lang="ko-KR" altLang="en-US" sz="3200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D209091A-5EC7-4EF8-927F-E8A92B9491B1}"/>
              </a:ext>
            </a:extLst>
          </p:cNvPr>
          <p:cNvGrpSpPr/>
          <p:nvPr/>
        </p:nvGrpSpPr>
        <p:grpSpPr>
          <a:xfrm>
            <a:off x="2943225" y="2158034"/>
            <a:ext cx="8766175" cy="1163638"/>
            <a:chOff x="-800100" y="2181225"/>
            <a:chExt cx="8766175" cy="1163638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7C4150C-B91C-4550-BDFD-5AFE51986FC5}"/>
                </a:ext>
              </a:extLst>
            </p:cNvPr>
            <p:cNvGrpSpPr/>
            <p:nvPr/>
          </p:nvGrpSpPr>
          <p:grpSpPr>
            <a:xfrm>
              <a:off x="-800100" y="2181225"/>
              <a:ext cx="7273925" cy="1163638"/>
              <a:chOff x="-800100" y="2181225"/>
              <a:chExt cx="7273925" cy="1163638"/>
            </a:xfrm>
          </p:grpSpPr>
          <p:sp>
            <p:nvSpPr>
              <p:cNvPr id="14" name="직사각형 11">
                <a:extLst>
                  <a:ext uri="{FF2B5EF4-FFF2-40B4-BE49-F238E27FC236}">
                    <a16:creationId xmlns:a16="http://schemas.microsoft.com/office/drawing/2014/main" id="{B9A5322C-5587-4795-9891-B1E731CAA8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20299205">
                <a:off x="-800100" y="2820988"/>
                <a:ext cx="4719638" cy="523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742950" indent="-28575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2pPr>
                <a:lvl3pPr marL="11430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3pPr>
                <a:lvl4pPr marL="16002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4pPr>
                <a:lvl5pPr marL="20574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9pPr>
              </a:lstStyle>
              <a:p>
                <a:pPr eaLnBrk="1" hangingPunct="1"/>
                <a:r>
                  <a:rPr kumimoji="1" lang="ko-KR" altLang="en-US" sz="2800" b="1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사격</a:t>
                </a:r>
                <a:endParaRPr lang="ko-KR" altLang="en-US" sz="2800" dirty="0"/>
              </a:p>
            </p:txBody>
          </p:sp>
          <p:sp>
            <p:nvSpPr>
              <p:cNvPr id="16" name="직사각형 14">
                <a:extLst>
                  <a:ext uri="{FF2B5EF4-FFF2-40B4-BE49-F238E27FC236}">
                    <a16:creationId xmlns:a16="http://schemas.microsoft.com/office/drawing/2014/main" id="{7929B330-EF3E-4E91-A1AB-EE7B4ECBE7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68475" y="2181225"/>
                <a:ext cx="4705350" cy="4587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742950" indent="-28575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2pPr>
                <a:lvl3pPr marL="11430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3pPr>
                <a:lvl4pPr marL="16002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4pPr>
                <a:lvl5pPr marL="20574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9pPr>
              </a:lstStyle>
              <a:p>
                <a:pPr eaLnBrk="1" hangingPunct="1"/>
                <a:r>
                  <a:rPr kumimoji="1" lang="ko-KR" altLang="en-US" sz="2400" b="1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채팅</a:t>
                </a:r>
                <a:endParaRPr lang="ko-KR" altLang="en-US" sz="2400"/>
              </a:p>
            </p:txBody>
          </p:sp>
        </p:grpSp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E3455731-7CAB-4389-B1AD-A1D5DE203AE5}"/>
                </a:ext>
              </a:extLst>
            </p:cNvPr>
            <p:cNvGrpSpPr/>
            <p:nvPr/>
          </p:nvGrpSpPr>
          <p:grpSpPr>
            <a:xfrm>
              <a:off x="600075" y="2420938"/>
              <a:ext cx="7366000" cy="661987"/>
              <a:chOff x="600075" y="2420938"/>
              <a:chExt cx="7366000" cy="661987"/>
            </a:xfrm>
          </p:grpSpPr>
          <p:sp>
            <p:nvSpPr>
              <p:cNvPr id="15" name="직사각형 12">
                <a:extLst>
                  <a:ext uri="{FF2B5EF4-FFF2-40B4-BE49-F238E27FC236}">
                    <a16:creationId xmlns:a16="http://schemas.microsoft.com/office/drawing/2014/main" id="{A0CD4623-4FBC-4A09-8288-523849D02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554914">
                <a:off x="600075" y="2420938"/>
                <a:ext cx="4719638" cy="584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742950" indent="-28575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2pPr>
                <a:lvl3pPr marL="11430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3pPr>
                <a:lvl4pPr marL="16002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4pPr>
                <a:lvl5pPr marL="20574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9pPr>
              </a:lstStyle>
              <a:p>
                <a:pPr eaLnBrk="1" hangingPunct="1"/>
                <a:r>
                  <a:rPr kumimoji="1" lang="ko-KR" altLang="en-US" sz="3200" b="1" dirty="0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개구리 길 건너기</a:t>
                </a:r>
                <a:endParaRPr lang="ko-KR" altLang="en-US" sz="3200" dirty="0"/>
              </a:p>
            </p:txBody>
          </p:sp>
          <p:sp>
            <p:nvSpPr>
              <p:cNvPr id="17" name="직사각형 15">
                <a:extLst>
                  <a:ext uri="{FF2B5EF4-FFF2-40B4-BE49-F238E27FC236}">
                    <a16:creationId xmlns:a16="http://schemas.microsoft.com/office/drawing/2014/main" id="{B019E9FB-9D28-49D1-93C6-E26BC7D1DC8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46438" y="2559050"/>
                <a:ext cx="4719637" cy="5238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1pPr>
                <a:lvl2pPr marL="742950" indent="-28575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2pPr>
                <a:lvl3pPr marL="11430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3pPr>
                <a:lvl4pPr marL="16002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4pPr>
                <a:lvl5pPr marL="2057400" indent="-228600" algn="ctr"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buSzPct val="120000"/>
                  <a:defRPr sz="1000">
                    <a:solidFill>
                      <a:schemeClr val="tx1"/>
                    </a:solidFill>
                    <a:latin typeface="Arial" panose="020B0604020202020204" pitchFamily="34" charset="0"/>
                    <a:ea typeface="-윤고딕130" pitchFamily="18" charset="-127"/>
                  </a:defRPr>
                </a:lvl9pPr>
              </a:lstStyle>
              <a:p>
                <a:pPr eaLnBrk="1" hangingPunct="1"/>
                <a:r>
                  <a:rPr kumimoji="1" lang="ko-KR" altLang="en-US" sz="2800" b="1"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카드게임</a:t>
                </a:r>
                <a:endParaRPr lang="ko-KR" altLang="en-US" sz="2800"/>
              </a:p>
            </p:txBody>
          </p:sp>
        </p:grpSp>
      </p:grp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4BEBCEB7-A4E6-43D3-8065-CC70FCB52B03}"/>
              </a:ext>
            </a:extLst>
          </p:cNvPr>
          <p:cNvSpPr/>
          <p:nvPr/>
        </p:nvSpPr>
        <p:spPr bwMode="auto">
          <a:xfrm>
            <a:off x="1792288" y="3869534"/>
            <a:ext cx="8424862" cy="2454275"/>
          </a:xfrm>
          <a:prstGeom prst="roundRect">
            <a:avLst/>
          </a:prstGeom>
          <a:noFill/>
          <a:ln w="57150" cap="flat" cmpd="sng" algn="ctr">
            <a:solidFill>
              <a:srgbClr val="F3A21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 defTabSz="895350" eaLnBrk="1" hangingPunct="1">
              <a:buSzPct val="120000"/>
              <a:defRPr/>
            </a:pP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완성도를 높일 수 있는 난이도의 프로그램</a:t>
            </a: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defTabSz="895350" eaLnBrk="1" hangingPunct="1">
              <a:buSzPct val="120000"/>
              <a:defRPr/>
            </a:pP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학습 범위를 벗어나지 않는 프로그램</a:t>
            </a: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defTabSz="895350" eaLnBrk="1" hangingPunct="1">
              <a:buSzPct val="120000"/>
              <a:defRPr/>
            </a:pP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어려워지는 </a:t>
            </a: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stage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와 생명을 높이는 </a:t>
            </a: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item     </a:t>
            </a: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  <a:sym typeface="Wingdings" panose="05000000000000000000" pitchFamily="2" charset="2"/>
              </a:rPr>
              <a:t></a:t>
            </a: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     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독특함</a:t>
            </a: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 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  <a:cs typeface="Arial" charset="0"/>
              </a:rPr>
              <a:t> </a:t>
            </a: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defTabSz="895350" eaLnBrk="1" hangingPunct="1">
              <a:buSzPct val="120000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defTabSz="895350" eaLnBrk="1" hangingPunct="1">
              <a:buSzPct val="120000"/>
              <a:defRPr/>
            </a:pP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2075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16001"/>
            <a:ext cx="1657350" cy="6238875"/>
          </a:xfrm>
          <a:prstGeom prst="rect">
            <a:avLst/>
          </a:prstGeom>
          <a:solidFill>
            <a:srgbClr val="EDD0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60481" y="635126"/>
            <a:ext cx="6352613" cy="655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2800" b="1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Implementation Changing Part</a:t>
            </a:r>
            <a:endParaRPr lang="ru-RU" altLang="ko-KR" sz="2800" b="1" dirty="0">
              <a:latin typeface="나눔스퀘어 Bold" panose="020B0600000101010101" pitchFamily="50" charset="-127"/>
              <a:ea typeface="나눔스퀘어 Bold" panose="020B0600000101010101" pitchFamily="50" charset="-127"/>
              <a:cs typeface="Calibri" panose="020F0502020204030204" pitchFamily="34" charset="0"/>
            </a:endParaRPr>
          </a:p>
        </p:txBody>
      </p:sp>
      <p:grpSp>
        <p:nvGrpSpPr>
          <p:cNvPr id="11" name="Group 392"/>
          <p:cNvGrpSpPr/>
          <p:nvPr/>
        </p:nvGrpSpPr>
        <p:grpSpPr>
          <a:xfrm>
            <a:off x="0" y="1397411"/>
            <a:ext cx="8675147" cy="127210"/>
            <a:chOff x="0" y="0"/>
            <a:chExt cx="11657498" cy="0"/>
          </a:xfrm>
        </p:grpSpPr>
        <p:sp>
          <p:nvSpPr>
            <p:cNvPr id="12" name="Shape 390"/>
            <p:cNvSpPr/>
            <p:nvPr/>
          </p:nvSpPr>
          <p:spPr>
            <a:xfrm>
              <a:off x="0" y="0"/>
              <a:ext cx="11657498" cy="0"/>
            </a:xfrm>
            <a:prstGeom prst="line">
              <a:avLst/>
            </a:prstGeom>
            <a:noFill/>
            <a:ln w="25400" cap="flat">
              <a:solidFill>
                <a:srgbClr val="E5E5E5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  <p:sp>
          <p:nvSpPr>
            <p:cNvPr id="13" name="Shape 391"/>
            <p:cNvSpPr/>
            <p:nvPr/>
          </p:nvSpPr>
          <p:spPr>
            <a:xfrm>
              <a:off x="12700" y="0"/>
              <a:ext cx="1456385" cy="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algn="ctr">
                <a:defRPr sz="3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/>
            </a:p>
          </p:txBody>
        </p:sp>
      </p:grp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7848A12-E683-48F5-BF0B-D57FBEB2079A}"/>
              </a:ext>
            </a:extLst>
          </p:cNvPr>
          <p:cNvSpPr/>
          <p:nvPr/>
        </p:nvSpPr>
        <p:spPr bwMode="auto">
          <a:xfrm>
            <a:off x="2300663" y="1640158"/>
            <a:ext cx="8424862" cy="4354512"/>
          </a:xfrm>
          <a:prstGeom prst="roundRect">
            <a:avLst/>
          </a:prstGeom>
          <a:noFill/>
          <a:ln w="57150" cap="flat" cmpd="sng" algn="ctr">
            <a:solidFill>
              <a:srgbClr val="F3A21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/>
          <a:lstStyle/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marL="342900" indent="-342900" defTabSz="895350" eaLnBrk="1" hangingPunct="1">
              <a:buSzPct val="120000"/>
              <a:buFont typeface="Wingdings" panose="05000000000000000000" pitchFamily="2" charset="2"/>
              <a:buChar char="ü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defTabSz="895350" eaLnBrk="1" hangingPunct="1">
              <a:buSzPct val="120000"/>
              <a:defRPr/>
            </a:pP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  <a:p>
            <a:pPr defTabSz="895350" eaLnBrk="1" hangingPunct="1">
              <a:buSzPct val="120000"/>
              <a:defRPr/>
            </a:pPr>
            <a:endParaRPr lang="ko-KR" altLang="en-US" sz="2400" dirty="0">
              <a:latin typeface="HY견고딕" panose="02030600000101010101" pitchFamily="18" charset="-127"/>
              <a:ea typeface="HY견고딕" panose="02030600000101010101" pitchFamily="18" charset="-127"/>
              <a:cs typeface="Arial" charset="0"/>
            </a:endParaRPr>
          </a:p>
        </p:txBody>
      </p:sp>
      <p:pic>
        <p:nvPicPr>
          <p:cNvPr id="14" name="그래픽 3" descr="남자">
            <a:extLst>
              <a:ext uri="{FF2B5EF4-FFF2-40B4-BE49-F238E27FC236}">
                <a16:creationId xmlns:a16="http://schemas.microsoft.com/office/drawing/2014/main" id="{728CCDC5-FFBA-4667-8C68-5EB3B76D2C7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620" y="2732088"/>
            <a:ext cx="654050" cy="652462"/>
          </a:xfrm>
          <a:prstGeom prst="rect">
            <a:avLst/>
          </a:prstGeom>
        </p:spPr>
      </p:pic>
      <p:pic>
        <p:nvPicPr>
          <p:cNvPr id="15" name="그래픽 16" descr="남자">
            <a:extLst>
              <a:ext uri="{FF2B5EF4-FFF2-40B4-BE49-F238E27FC236}">
                <a16:creationId xmlns:a16="http://schemas.microsoft.com/office/drawing/2014/main" id="{366A445A-A9CF-42CD-9E19-71A49D74C44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7282" y="2368550"/>
            <a:ext cx="1330325" cy="1330325"/>
          </a:xfrm>
          <a:prstGeom prst="rect">
            <a:avLst/>
          </a:prstGeom>
        </p:spPr>
      </p:pic>
      <p:sp>
        <p:nvSpPr>
          <p:cNvPr id="16" name="화살표: 오른쪽 6">
            <a:extLst>
              <a:ext uri="{FF2B5EF4-FFF2-40B4-BE49-F238E27FC236}">
                <a16:creationId xmlns:a16="http://schemas.microsoft.com/office/drawing/2014/main" id="{A210FD0E-9D92-4A96-A34D-2FA73951A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8695" y="2706688"/>
            <a:ext cx="1328737" cy="654050"/>
          </a:xfrm>
          <a:prstGeom prst="rightArrow">
            <a:avLst>
              <a:gd name="adj1" fmla="val 50000"/>
              <a:gd name="adj2" fmla="val 49914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742950" indent="-28575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2pPr>
            <a:lvl3pPr marL="11430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3pPr>
            <a:lvl4pPr marL="16002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4pPr>
            <a:lvl5pPr marL="20574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5pPr>
            <a:lvl6pPr marL="25146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6pPr>
            <a:lvl7pPr marL="29718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7pPr>
            <a:lvl8pPr marL="34290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8pPr>
            <a:lvl9pPr marL="38862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9pPr>
          </a:lstStyle>
          <a:p>
            <a:pPr eaLnBrk="1" hangingPunct="1"/>
            <a:endParaRPr lang="ko-KR" altLang="en-US"/>
          </a:p>
        </p:txBody>
      </p:sp>
      <p:pic>
        <p:nvPicPr>
          <p:cNvPr id="17" name="그래픽 9" descr="닫기">
            <a:extLst>
              <a:ext uri="{FF2B5EF4-FFF2-40B4-BE49-F238E27FC236}">
                <a16:creationId xmlns:a16="http://schemas.microsoft.com/office/drawing/2014/main" id="{A210D8E1-85CD-494D-9342-77E9883F86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0144" y="2393156"/>
            <a:ext cx="1330325" cy="1330325"/>
          </a:xfrm>
          <a:prstGeom prst="rect">
            <a:avLst/>
          </a:prstGeom>
        </p:spPr>
      </p:pic>
      <p:pic>
        <p:nvPicPr>
          <p:cNvPr id="18" name="그래픽 20" descr="남자">
            <a:extLst>
              <a:ext uri="{FF2B5EF4-FFF2-40B4-BE49-F238E27FC236}">
                <a16:creationId xmlns:a16="http://schemas.microsoft.com/office/drawing/2014/main" id="{4443DEE9-18AC-4635-938F-F8371E70BA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1732" y="4402138"/>
            <a:ext cx="652463" cy="654050"/>
          </a:xfrm>
          <a:prstGeom prst="rect">
            <a:avLst/>
          </a:prstGeom>
        </p:spPr>
      </p:pic>
      <p:sp>
        <p:nvSpPr>
          <p:cNvPr id="19" name="화살표: 오른쪽 21">
            <a:extLst>
              <a:ext uri="{FF2B5EF4-FFF2-40B4-BE49-F238E27FC236}">
                <a16:creationId xmlns:a16="http://schemas.microsoft.com/office/drawing/2014/main" id="{81D41DCB-368C-47D1-9DF9-543AADD371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8695" y="4395788"/>
            <a:ext cx="1328737" cy="654050"/>
          </a:xfrm>
          <a:prstGeom prst="rightArrow">
            <a:avLst>
              <a:gd name="adj1" fmla="val 50000"/>
              <a:gd name="adj2" fmla="val 49914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1pPr>
            <a:lvl2pPr marL="742950" indent="-28575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2pPr>
            <a:lvl3pPr marL="11430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3pPr>
            <a:lvl4pPr marL="16002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4pPr>
            <a:lvl5pPr marL="2057400" indent="-228600" algn="ctr" defTabSz="895350"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5pPr>
            <a:lvl6pPr marL="25146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6pPr>
            <a:lvl7pPr marL="29718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7pPr>
            <a:lvl8pPr marL="34290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8pPr>
            <a:lvl9pPr marL="3886200" indent="-228600" algn="ctr" defTabSz="895350" eaLnBrk="0" fontAlgn="base" hangingPunct="0">
              <a:spcBef>
                <a:spcPct val="0"/>
              </a:spcBef>
              <a:spcAft>
                <a:spcPct val="0"/>
              </a:spcAft>
              <a:buSzPct val="120000"/>
              <a:defRPr sz="1000">
                <a:solidFill>
                  <a:schemeClr val="tx1"/>
                </a:solidFill>
                <a:latin typeface="Arial" panose="020B0604020202020204" pitchFamily="34" charset="0"/>
                <a:ea typeface="-윤고딕130" pitchFamily="18" charset="-127"/>
              </a:defRPr>
            </a:lvl9pPr>
          </a:lstStyle>
          <a:p>
            <a:pPr eaLnBrk="1" hangingPunct="1"/>
            <a:endParaRPr lang="ko-KR" altLang="en-US"/>
          </a:p>
        </p:txBody>
      </p:sp>
      <p:pic>
        <p:nvPicPr>
          <p:cNvPr id="20" name="그래픽 17" descr="팀">
            <a:extLst>
              <a:ext uri="{FF2B5EF4-FFF2-40B4-BE49-F238E27FC236}">
                <a16:creationId xmlns:a16="http://schemas.microsoft.com/office/drawing/2014/main" id="{C5E78042-58DB-4187-AAB3-388049CF00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507" y="4265613"/>
            <a:ext cx="1909763" cy="914400"/>
          </a:xfrm>
          <a:prstGeom prst="rect">
            <a:avLst/>
          </a:prstGeom>
        </p:spPr>
      </p:pic>
      <p:pic>
        <p:nvPicPr>
          <p:cNvPr id="21" name="그래픽 19" descr="확인 표시">
            <a:extLst>
              <a:ext uri="{FF2B5EF4-FFF2-40B4-BE49-F238E27FC236}">
                <a16:creationId xmlns:a16="http://schemas.microsoft.com/office/drawing/2014/main" id="{C05D08B4-DBFD-43AA-9375-7AD6E1D9A301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583" y="4064000"/>
            <a:ext cx="1330325" cy="1330325"/>
          </a:xfrm>
          <a:prstGeom prst="rect">
            <a:avLst/>
          </a:prstGeom>
        </p:spPr>
      </p:pic>
      <p:sp>
        <p:nvSpPr>
          <p:cNvPr id="22" name="TextBox 7">
            <a:extLst>
              <a:ext uri="{FF2B5EF4-FFF2-40B4-BE49-F238E27FC236}">
                <a16:creationId xmlns:a16="http://schemas.microsoft.com/office/drawing/2014/main" id="{4C67049A-62D0-400B-8DA4-AE8A1E82DB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481" y="1583040"/>
            <a:ext cx="471462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600">
                <a:solidFill>
                  <a:schemeClr val="tx1"/>
                </a:solidFill>
                <a:latin typeface="Lato Light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Lato Light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Lato Light" pitchFamily="34" charset="0"/>
              </a:defRPr>
            </a:lvl5pPr>
            <a:lvl6pPr marL="25146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6pPr>
            <a:lvl7pPr marL="29718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7pPr>
            <a:lvl8pPr marL="34290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8pPr>
            <a:lvl9pPr marL="3886200" indent="-228600" defTabSz="1827213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ato Light" pitchFamily="34" charset="0"/>
              </a:defRPr>
            </a:lvl9pPr>
          </a:lstStyle>
          <a:p>
            <a:pPr eaLnBrk="1" hangingPunct="1"/>
            <a:r>
              <a:rPr lang="en-US" altLang="ko-KR" b="1" spc="300" dirty="0"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 panose="020F0502020204030204" pitchFamily="34" charset="0"/>
              </a:rPr>
              <a:t>ITEM</a:t>
            </a:r>
          </a:p>
        </p:txBody>
      </p:sp>
    </p:spTree>
    <p:extLst>
      <p:ext uri="{BB962C8B-B14F-4D97-AF65-F5344CB8AC3E}">
        <p14:creationId xmlns:p14="http://schemas.microsoft.com/office/powerpoint/2010/main" val="221930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295</Words>
  <Application>Microsoft Office PowerPoint</Application>
  <PresentationFormat>와이드스크린</PresentationFormat>
  <Paragraphs>112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Helvetica Light</vt:lpstr>
      <vt:lpstr>HY견고딕</vt:lpstr>
      <vt:lpstr>나눔스퀘어 Bold</vt:lpstr>
      <vt:lpstr>나눔스퀘어 ExtraBold</vt:lpstr>
      <vt:lpstr>맑은 고딕</vt:lpstr>
      <vt:lpstr>Arial</vt:lpstr>
      <vt:lpstr>Symbol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Void endGame(int flag)  flag : clear(클리어 했을 때) dead (죽었을 때)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나지헤</cp:lastModifiedBy>
  <cp:revision>21</cp:revision>
  <dcterms:created xsi:type="dcterms:W3CDTF">2017-09-09T13:40:14Z</dcterms:created>
  <dcterms:modified xsi:type="dcterms:W3CDTF">2018-12-20T13:49:20Z</dcterms:modified>
</cp:coreProperties>
</file>

<file path=docProps/thumbnail.jpeg>
</file>